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7" r:id="rId4"/>
  </p:sldMasterIdLst>
  <p:notesMasterIdLst>
    <p:notesMasterId r:id="rId29"/>
  </p:notesMasterIdLst>
  <p:sldIdLst>
    <p:sldId id="286" r:id="rId5"/>
    <p:sldId id="340" r:id="rId6"/>
    <p:sldId id="341" r:id="rId7"/>
    <p:sldId id="342" r:id="rId8"/>
    <p:sldId id="345" r:id="rId9"/>
    <p:sldId id="346" r:id="rId10"/>
    <p:sldId id="343" r:id="rId11"/>
    <p:sldId id="344" r:id="rId12"/>
    <p:sldId id="347" r:id="rId13"/>
    <p:sldId id="348" r:id="rId14"/>
    <p:sldId id="350" r:id="rId15"/>
    <p:sldId id="351" r:id="rId16"/>
    <p:sldId id="352" r:id="rId17"/>
    <p:sldId id="353" r:id="rId18"/>
    <p:sldId id="355" r:id="rId19"/>
    <p:sldId id="349" r:id="rId20"/>
    <p:sldId id="354" r:id="rId21"/>
    <p:sldId id="356" r:id="rId22"/>
    <p:sldId id="357" r:id="rId23"/>
    <p:sldId id="358" r:id="rId24"/>
    <p:sldId id="359" r:id="rId25"/>
    <p:sldId id="360" r:id="rId26"/>
    <p:sldId id="361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22"/>
    <a:srgbClr val="344529"/>
    <a:srgbClr val="FCF7F1"/>
    <a:srgbClr val="F8D22F"/>
    <a:srgbClr val="2E3722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91DC1-F1B8-4404-98D8-3B63B1063FA1}" type="doc">
      <dgm:prSet loTypeId="urn:microsoft.com/office/officeart/2005/8/layout/hierarchy3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02E20B2-B700-474B-B057-37AC783A93E6}">
      <dgm:prSet phldrT="[Text]"/>
      <dgm:spPr/>
      <dgm:t>
        <a:bodyPr/>
        <a:lstStyle/>
        <a:p>
          <a:r>
            <a:rPr lang="en-US" dirty="0"/>
            <a:t>Lecture Contents</a:t>
          </a:r>
        </a:p>
      </dgm:t>
    </dgm:pt>
    <dgm:pt modelId="{CB7E3C60-D79C-49EC-90C3-0428308EF2E8}" type="parTrans" cxnId="{F53956DF-9614-4979-9EF5-7F46AEBB1914}">
      <dgm:prSet/>
      <dgm:spPr/>
      <dgm:t>
        <a:bodyPr/>
        <a:lstStyle/>
        <a:p>
          <a:endParaRPr lang="en-US"/>
        </a:p>
      </dgm:t>
    </dgm:pt>
    <dgm:pt modelId="{6002F232-A9F5-46DC-ADD9-E3F971432C89}" type="sibTrans" cxnId="{F53956DF-9614-4979-9EF5-7F46AEBB1914}">
      <dgm:prSet/>
      <dgm:spPr/>
      <dgm:t>
        <a:bodyPr/>
        <a:lstStyle/>
        <a:p>
          <a:endParaRPr lang="en-US"/>
        </a:p>
      </dgm:t>
    </dgm:pt>
    <dgm:pt modelId="{BEFCC81D-9286-4F20-9D70-B6D231B238AD}">
      <dgm:prSet phldrT="[Text]"/>
      <dgm:spPr/>
      <dgm:t>
        <a:bodyPr/>
        <a:lstStyle/>
        <a:p>
          <a:r>
            <a:rPr lang="en-US" dirty="0"/>
            <a:t>What are input devices</a:t>
          </a:r>
        </a:p>
      </dgm:t>
    </dgm:pt>
    <dgm:pt modelId="{DA11FFBD-1103-46D0-9A93-1E55B19D6FA7}" type="parTrans" cxnId="{546F2930-FCE3-485F-9980-5480C9DF8D13}">
      <dgm:prSet/>
      <dgm:spPr/>
      <dgm:t>
        <a:bodyPr/>
        <a:lstStyle/>
        <a:p>
          <a:endParaRPr lang="en-US"/>
        </a:p>
      </dgm:t>
    </dgm:pt>
    <dgm:pt modelId="{A720EB3B-18BA-4E4D-BB95-723856D1BD0A}" type="sibTrans" cxnId="{546F2930-FCE3-485F-9980-5480C9DF8D13}">
      <dgm:prSet/>
      <dgm:spPr/>
      <dgm:t>
        <a:bodyPr/>
        <a:lstStyle/>
        <a:p>
          <a:endParaRPr lang="en-US"/>
        </a:p>
      </dgm:t>
    </dgm:pt>
    <dgm:pt modelId="{AB14F22F-5542-4593-8409-E4F09FC253B6}">
      <dgm:prSet phldrT="[Text]"/>
      <dgm:spPr/>
      <dgm:t>
        <a:bodyPr/>
        <a:lstStyle/>
        <a:p>
          <a:r>
            <a:rPr lang="en-US" dirty="0"/>
            <a:t>Manual and Touch Input Devices</a:t>
          </a:r>
        </a:p>
      </dgm:t>
    </dgm:pt>
    <dgm:pt modelId="{32305261-7ECE-488A-A613-850F41710943}" type="parTrans" cxnId="{A86F9EED-8FD8-4265-B1C1-10D22323894E}">
      <dgm:prSet/>
      <dgm:spPr/>
      <dgm:t>
        <a:bodyPr/>
        <a:lstStyle/>
        <a:p>
          <a:endParaRPr lang="en-US"/>
        </a:p>
      </dgm:t>
    </dgm:pt>
    <dgm:pt modelId="{723D1E51-D107-408B-89C2-CB1ED20C3A93}" type="sibTrans" cxnId="{A86F9EED-8FD8-4265-B1C1-10D22323894E}">
      <dgm:prSet/>
      <dgm:spPr/>
      <dgm:t>
        <a:bodyPr/>
        <a:lstStyle/>
        <a:p>
          <a:endParaRPr lang="en-US"/>
        </a:p>
      </dgm:t>
    </dgm:pt>
    <dgm:pt modelId="{5822E207-8F1A-4F83-B7FC-242FD64AAF9A}">
      <dgm:prSet phldrT="[Text]"/>
      <dgm:spPr/>
      <dgm:t>
        <a:bodyPr/>
        <a:lstStyle/>
        <a:p>
          <a:r>
            <a:rPr lang="en-US" dirty="0"/>
            <a:t>Body, Skin and Gesture Input Devices</a:t>
          </a:r>
        </a:p>
      </dgm:t>
    </dgm:pt>
    <dgm:pt modelId="{9115B7AA-6261-4DB0-828B-230E445D977F}" type="parTrans" cxnId="{D9640BDA-CE79-4EF4-AB15-D90F9DF9B587}">
      <dgm:prSet/>
      <dgm:spPr/>
      <dgm:t>
        <a:bodyPr/>
        <a:lstStyle/>
        <a:p>
          <a:endParaRPr lang="en-US"/>
        </a:p>
      </dgm:t>
    </dgm:pt>
    <dgm:pt modelId="{E12A5290-0C11-4827-A2F3-5DE83FE84242}" type="sibTrans" cxnId="{D9640BDA-CE79-4EF4-AB15-D90F9DF9B587}">
      <dgm:prSet/>
      <dgm:spPr/>
      <dgm:t>
        <a:bodyPr/>
        <a:lstStyle/>
        <a:p>
          <a:endParaRPr lang="en-US"/>
        </a:p>
      </dgm:t>
    </dgm:pt>
    <dgm:pt modelId="{E513D88E-FF48-49F9-9EBD-90062B4963C3}">
      <dgm:prSet phldrT="[Text]"/>
      <dgm:spPr/>
      <dgm:t>
        <a:bodyPr/>
        <a:lstStyle/>
        <a:p>
          <a:r>
            <a:rPr lang="en-US" dirty="0"/>
            <a:t>Image and Video Input Devices</a:t>
          </a:r>
        </a:p>
      </dgm:t>
    </dgm:pt>
    <dgm:pt modelId="{8A5E590D-8A57-469E-AD5A-A956625A0C6A}" type="parTrans" cxnId="{45ABF1E7-311B-4281-AAA6-F79F1D8F3959}">
      <dgm:prSet/>
      <dgm:spPr/>
      <dgm:t>
        <a:bodyPr/>
        <a:lstStyle/>
        <a:p>
          <a:endParaRPr lang="en-US"/>
        </a:p>
      </dgm:t>
    </dgm:pt>
    <dgm:pt modelId="{4D935B54-8671-477F-97B4-EA93EAD1A01E}" type="sibTrans" cxnId="{45ABF1E7-311B-4281-AAA6-F79F1D8F3959}">
      <dgm:prSet/>
      <dgm:spPr/>
      <dgm:t>
        <a:bodyPr/>
        <a:lstStyle/>
        <a:p>
          <a:endParaRPr lang="en-US"/>
        </a:p>
      </dgm:t>
    </dgm:pt>
    <dgm:pt modelId="{ADAC3C96-4BA9-48E7-8D68-89093AB612CA}">
      <dgm:prSet phldrT="[Text]"/>
      <dgm:spPr/>
      <dgm:t>
        <a:bodyPr/>
        <a:lstStyle/>
        <a:p>
          <a:r>
            <a:rPr lang="en-US" dirty="0"/>
            <a:t>Biometric Input Devices</a:t>
          </a:r>
        </a:p>
      </dgm:t>
    </dgm:pt>
    <dgm:pt modelId="{80D1932A-17F9-4C7A-8911-69F00A947A07}" type="parTrans" cxnId="{09308308-CB48-4637-AB8F-098785228427}">
      <dgm:prSet/>
      <dgm:spPr/>
      <dgm:t>
        <a:bodyPr/>
        <a:lstStyle/>
        <a:p>
          <a:endParaRPr lang="en-US"/>
        </a:p>
      </dgm:t>
    </dgm:pt>
    <dgm:pt modelId="{1C241997-B557-444B-B7F7-535971781EEE}" type="sibTrans" cxnId="{09308308-CB48-4637-AB8F-098785228427}">
      <dgm:prSet/>
      <dgm:spPr/>
      <dgm:t>
        <a:bodyPr/>
        <a:lstStyle/>
        <a:p>
          <a:endParaRPr lang="en-US"/>
        </a:p>
      </dgm:t>
    </dgm:pt>
    <dgm:pt modelId="{4DC19319-891B-4920-90DB-F4E1FA011045}">
      <dgm:prSet phldrT="[Text]"/>
      <dgm:spPr/>
      <dgm:t>
        <a:bodyPr/>
        <a:lstStyle/>
        <a:p>
          <a:r>
            <a:rPr lang="en-US" dirty="0"/>
            <a:t>Voice Input Devices</a:t>
          </a:r>
        </a:p>
      </dgm:t>
    </dgm:pt>
    <dgm:pt modelId="{7AA82B08-663B-42F5-970D-7D30AB473610}" type="parTrans" cxnId="{55DD8DAA-4290-4E41-8E00-C25B5A966738}">
      <dgm:prSet/>
      <dgm:spPr/>
      <dgm:t>
        <a:bodyPr/>
        <a:lstStyle/>
        <a:p>
          <a:endParaRPr lang="en-US"/>
        </a:p>
      </dgm:t>
    </dgm:pt>
    <dgm:pt modelId="{78D3AAA8-0DE4-4896-B42F-F853596AA291}" type="sibTrans" cxnId="{55DD8DAA-4290-4E41-8E00-C25B5A966738}">
      <dgm:prSet/>
      <dgm:spPr/>
      <dgm:t>
        <a:bodyPr/>
        <a:lstStyle/>
        <a:p>
          <a:endParaRPr lang="en-US"/>
        </a:p>
      </dgm:t>
    </dgm:pt>
    <dgm:pt modelId="{6E1FF2CC-83F5-4F0C-B3F4-86443F49EE19}">
      <dgm:prSet phldrT="[Text]"/>
      <dgm:spPr/>
      <dgm:t>
        <a:bodyPr/>
        <a:lstStyle/>
        <a:p>
          <a:r>
            <a:rPr lang="en-US" dirty="0"/>
            <a:t>Virtual Reality Input Devices</a:t>
          </a:r>
        </a:p>
      </dgm:t>
    </dgm:pt>
    <dgm:pt modelId="{1E304017-2A16-4316-A063-5CE208DB265B}" type="parTrans" cxnId="{58DCE909-98E4-417B-B230-6F29B140011A}">
      <dgm:prSet/>
      <dgm:spPr/>
      <dgm:t>
        <a:bodyPr/>
        <a:lstStyle/>
        <a:p>
          <a:endParaRPr lang="en-US"/>
        </a:p>
      </dgm:t>
    </dgm:pt>
    <dgm:pt modelId="{304F6989-993B-43D6-8723-972F0281A885}" type="sibTrans" cxnId="{58DCE909-98E4-417B-B230-6F29B140011A}">
      <dgm:prSet/>
      <dgm:spPr/>
      <dgm:t>
        <a:bodyPr/>
        <a:lstStyle/>
        <a:p>
          <a:endParaRPr lang="en-US"/>
        </a:p>
      </dgm:t>
    </dgm:pt>
    <dgm:pt modelId="{13CA2C26-4615-41FA-840B-430A9F21C746}" type="pres">
      <dgm:prSet presAssocID="{01B91DC1-F1B8-4404-98D8-3B63B1063FA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885A64-AEEA-4F6E-BC14-B5C8FAB13699}" type="pres">
      <dgm:prSet presAssocID="{102E20B2-B700-474B-B057-37AC783A93E6}" presName="root" presStyleCnt="0"/>
      <dgm:spPr/>
    </dgm:pt>
    <dgm:pt modelId="{30F3C83E-5307-4902-B33E-AD51FBC5A840}" type="pres">
      <dgm:prSet presAssocID="{102E20B2-B700-474B-B057-37AC783A93E6}" presName="rootComposite" presStyleCnt="0"/>
      <dgm:spPr/>
    </dgm:pt>
    <dgm:pt modelId="{9CD12439-8BD3-4BFC-AEC4-E4D30F1AD147}" type="pres">
      <dgm:prSet presAssocID="{102E20B2-B700-474B-B057-37AC783A93E6}" presName="rootText" presStyleLbl="node1" presStyleIdx="0" presStyleCnt="1" custScaleX="592149"/>
      <dgm:spPr/>
    </dgm:pt>
    <dgm:pt modelId="{287FFED3-1C41-4F56-9FD5-4AAA20E0B39B}" type="pres">
      <dgm:prSet presAssocID="{102E20B2-B700-474B-B057-37AC783A93E6}" presName="rootConnector" presStyleLbl="node1" presStyleIdx="0" presStyleCnt="1"/>
      <dgm:spPr/>
    </dgm:pt>
    <dgm:pt modelId="{F5D34C5F-5BB7-4F0C-A567-B00D8B72D8CE}" type="pres">
      <dgm:prSet presAssocID="{102E20B2-B700-474B-B057-37AC783A93E6}" presName="childShape" presStyleCnt="0"/>
      <dgm:spPr/>
    </dgm:pt>
    <dgm:pt modelId="{37F59FF6-2F40-434B-A052-5A32D1711A43}" type="pres">
      <dgm:prSet presAssocID="{DA11FFBD-1103-46D0-9A93-1E55B19D6FA7}" presName="Name13" presStyleLbl="parChTrans1D2" presStyleIdx="0" presStyleCnt="7"/>
      <dgm:spPr/>
    </dgm:pt>
    <dgm:pt modelId="{9B3EF0D8-F3A7-483D-9556-BD6871E9790C}" type="pres">
      <dgm:prSet presAssocID="{BEFCC81D-9286-4F20-9D70-B6D231B238AD}" presName="childText" presStyleLbl="bgAcc1" presStyleIdx="0" presStyleCnt="7" custScaleX="475802">
        <dgm:presLayoutVars>
          <dgm:bulletEnabled val="1"/>
        </dgm:presLayoutVars>
      </dgm:prSet>
      <dgm:spPr/>
    </dgm:pt>
    <dgm:pt modelId="{EDDF167B-5076-475D-88B6-2FB33175C7C7}" type="pres">
      <dgm:prSet presAssocID="{32305261-7ECE-488A-A613-850F41710943}" presName="Name13" presStyleLbl="parChTrans1D2" presStyleIdx="1" presStyleCnt="7"/>
      <dgm:spPr/>
    </dgm:pt>
    <dgm:pt modelId="{DAA86B12-77B9-4032-A31E-3BDDC7DECEAF}" type="pres">
      <dgm:prSet presAssocID="{AB14F22F-5542-4593-8409-E4F09FC253B6}" presName="childText" presStyleLbl="bgAcc1" presStyleIdx="1" presStyleCnt="7" custScaleX="476367">
        <dgm:presLayoutVars>
          <dgm:bulletEnabled val="1"/>
        </dgm:presLayoutVars>
      </dgm:prSet>
      <dgm:spPr/>
    </dgm:pt>
    <dgm:pt modelId="{62A5B98B-34F9-4CFB-BFFF-A0E7E6963D17}" type="pres">
      <dgm:prSet presAssocID="{7AA82B08-663B-42F5-970D-7D30AB473610}" presName="Name13" presStyleLbl="parChTrans1D2" presStyleIdx="2" presStyleCnt="7"/>
      <dgm:spPr/>
    </dgm:pt>
    <dgm:pt modelId="{BEF47DB0-E109-45B7-A62A-CEDCCB1B4483}" type="pres">
      <dgm:prSet presAssocID="{4DC19319-891B-4920-90DB-F4E1FA011045}" presName="childText" presStyleLbl="bgAcc1" presStyleIdx="2" presStyleCnt="7" custScaleX="472791">
        <dgm:presLayoutVars>
          <dgm:bulletEnabled val="1"/>
        </dgm:presLayoutVars>
      </dgm:prSet>
      <dgm:spPr/>
    </dgm:pt>
    <dgm:pt modelId="{566CD34C-5D95-4A0B-A62F-A6E3563CBB10}" type="pres">
      <dgm:prSet presAssocID="{9115B7AA-6261-4DB0-828B-230E445D977F}" presName="Name13" presStyleLbl="parChTrans1D2" presStyleIdx="3" presStyleCnt="7"/>
      <dgm:spPr/>
    </dgm:pt>
    <dgm:pt modelId="{7704CEB8-47A5-4C2D-83BD-DCBD6D9CC6C1}" type="pres">
      <dgm:prSet presAssocID="{5822E207-8F1A-4F83-B7FC-242FD64AAF9A}" presName="childText" presStyleLbl="bgAcc1" presStyleIdx="3" presStyleCnt="7" custScaleX="475210">
        <dgm:presLayoutVars>
          <dgm:bulletEnabled val="1"/>
        </dgm:presLayoutVars>
      </dgm:prSet>
      <dgm:spPr/>
    </dgm:pt>
    <dgm:pt modelId="{FA444548-78A7-4FC0-8159-FF95B7C09D19}" type="pres">
      <dgm:prSet presAssocID="{8A5E590D-8A57-469E-AD5A-A956625A0C6A}" presName="Name13" presStyleLbl="parChTrans1D2" presStyleIdx="4" presStyleCnt="7"/>
      <dgm:spPr/>
    </dgm:pt>
    <dgm:pt modelId="{5C0A5C45-A2AF-4D19-882E-AFAA77091902}" type="pres">
      <dgm:prSet presAssocID="{E513D88E-FF48-49F9-9EBD-90062B4963C3}" presName="childText" presStyleLbl="bgAcc1" presStyleIdx="4" presStyleCnt="7" custScaleX="476681">
        <dgm:presLayoutVars>
          <dgm:bulletEnabled val="1"/>
        </dgm:presLayoutVars>
      </dgm:prSet>
      <dgm:spPr/>
    </dgm:pt>
    <dgm:pt modelId="{6E373982-6900-4D59-B415-A61567D29B8D}" type="pres">
      <dgm:prSet presAssocID="{80D1932A-17F9-4C7A-8911-69F00A947A07}" presName="Name13" presStyleLbl="parChTrans1D2" presStyleIdx="5" presStyleCnt="7"/>
      <dgm:spPr/>
    </dgm:pt>
    <dgm:pt modelId="{2F8A0994-12B6-43C3-A1CC-BEAD8A08E937}" type="pres">
      <dgm:prSet presAssocID="{ADAC3C96-4BA9-48E7-8D68-89093AB612CA}" presName="childText" presStyleLbl="bgAcc1" presStyleIdx="5" presStyleCnt="7" custScaleX="476681">
        <dgm:presLayoutVars>
          <dgm:bulletEnabled val="1"/>
        </dgm:presLayoutVars>
      </dgm:prSet>
      <dgm:spPr/>
    </dgm:pt>
    <dgm:pt modelId="{4F274E7A-600D-46B8-A58A-C2EC98DE6A16}" type="pres">
      <dgm:prSet presAssocID="{1E304017-2A16-4316-A063-5CE208DB265B}" presName="Name13" presStyleLbl="parChTrans1D2" presStyleIdx="6" presStyleCnt="7"/>
      <dgm:spPr/>
    </dgm:pt>
    <dgm:pt modelId="{6B73F9FD-EF24-4E01-A7D8-AE87B478B5C8}" type="pres">
      <dgm:prSet presAssocID="{6E1FF2CC-83F5-4F0C-B3F4-86443F49EE19}" presName="childText" presStyleLbl="bgAcc1" presStyleIdx="6" presStyleCnt="7" custScaleX="480783">
        <dgm:presLayoutVars>
          <dgm:bulletEnabled val="1"/>
        </dgm:presLayoutVars>
      </dgm:prSet>
      <dgm:spPr/>
    </dgm:pt>
  </dgm:ptLst>
  <dgm:cxnLst>
    <dgm:cxn modelId="{D680AA01-4435-402B-AB0E-63516BF966D8}" type="presOf" srcId="{DA11FFBD-1103-46D0-9A93-1E55B19D6FA7}" destId="{37F59FF6-2F40-434B-A052-5A32D1711A43}" srcOrd="0" destOrd="0" presId="urn:microsoft.com/office/officeart/2005/8/layout/hierarchy3"/>
    <dgm:cxn modelId="{3365BD03-741C-4CC6-9DA0-7B2E43B3D0AB}" type="presOf" srcId="{E513D88E-FF48-49F9-9EBD-90062B4963C3}" destId="{5C0A5C45-A2AF-4D19-882E-AFAA77091902}" srcOrd="0" destOrd="0" presId="urn:microsoft.com/office/officeart/2005/8/layout/hierarchy3"/>
    <dgm:cxn modelId="{1D61CC07-E50A-4369-8CA7-D8AF76A0013D}" type="presOf" srcId="{4DC19319-891B-4920-90DB-F4E1FA011045}" destId="{BEF47DB0-E109-45B7-A62A-CEDCCB1B4483}" srcOrd="0" destOrd="0" presId="urn:microsoft.com/office/officeart/2005/8/layout/hierarchy3"/>
    <dgm:cxn modelId="{09308308-CB48-4637-AB8F-098785228427}" srcId="{102E20B2-B700-474B-B057-37AC783A93E6}" destId="{ADAC3C96-4BA9-48E7-8D68-89093AB612CA}" srcOrd="5" destOrd="0" parTransId="{80D1932A-17F9-4C7A-8911-69F00A947A07}" sibTransId="{1C241997-B557-444B-B7F7-535971781EEE}"/>
    <dgm:cxn modelId="{58DCE909-98E4-417B-B230-6F29B140011A}" srcId="{102E20B2-B700-474B-B057-37AC783A93E6}" destId="{6E1FF2CC-83F5-4F0C-B3F4-86443F49EE19}" srcOrd="6" destOrd="0" parTransId="{1E304017-2A16-4316-A063-5CE208DB265B}" sibTransId="{304F6989-993B-43D6-8723-972F0281A885}"/>
    <dgm:cxn modelId="{E4D2900E-839E-49F2-9CD1-672F395DE562}" type="presOf" srcId="{1E304017-2A16-4316-A063-5CE208DB265B}" destId="{4F274E7A-600D-46B8-A58A-C2EC98DE6A16}" srcOrd="0" destOrd="0" presId="urn:microsoft.com/office/officeart/2005/8/layout/hierarchy3"/>
    <dgm:cxn modelId="{59743A19-3F74-45B5-B0FA-F668CED0388C}" type="presOf" srcId="{5822E207-8F1A-4F83-B7FC-242FD64AAF9A}" destId="{7704CEB8-47A5-4C2D-83BD-DCBD6D9CC6C1}" srcOrd="0" destOrd="0" presId="urn:microsoft.com/office/officeart/2005/8/layout/hierarchy3"/>
    <dgm:cxn modelId="{B590DE19-3A81-482A-9832-7813AB4272EA}" type="presOf" srcId="{7AA82B08-663B-42F5-970D-7D30AB473610}" destId="{62A5B98B-34F9-4CFB-BFFF-A0E7E6963D17}" srcOrd="0" destOrd="0" presId="urn:microsoft.com/office/officeart/2005/8/layout/hierarchy3"/>
    <dgm:cxn modelId="{6C7B242D-2AA7-4410-9A2D-9ADA1C6F8DAC}" type="presOf" srcId="{6E1FF2CC-83F5-4F0C-B3F4-86443F49EE19}" destId="{6B73F9FD-EF24-4E01-A7D8-AE87B478B5C8}" srcOrd="0" destOrd="0" presId="urn:microsoft.com/office/officeart/2005/8/layout/hierarchy3"/>
    <dgm:cxn modelId="{546F2930-FCE3-485F-9980-5480C9DF8D13}" srcId="{102E20B2-B700-474B-B057-37AC783A93E6}" destId="{BEFCC81D-9286-4F20-9D70-B6D231B238AD}" srcOrd="0" destOrd="0" parTransId="{DA11FFBD-1103-46D0-9A93-1E55B19D6FA7}" sibTransId="{A720EB3B-18BA-4E4D-BB95-723856D1BD0A}"/>
    <dgm:cxn modelId="{63A3106A-871F-4767-A7BA-AAE02FF559F1}" type="presOf" srcId="{AB14F22F-5542-4593-8409-E4F09FC253B6}" destId="{DAA86B12-77B9-4032-A31E-3BDDC7DECEAF}" srcOrd="0" destOrd="0" presId="urn:microsoft.com/office/officeart/2005/8/layout/hierarchy3"/>
    <dgm:cxn modelId="{9C29C051-DA4A-42D5-9D08-61FB0975DCD4}" type="presOf" srcId="{80D1932A-17F9-4C7A-8911-69F00A947A07}" destId="{6E373982-6900-4D59-B415-A61567D29B8D}" srcOrd="0" destOrd="0" presId="urn:microsoft.com/office/officeart/2005/8/layout/hierarchy3"/>
    <dgm:cxn modelId="{C5AF1356-3D45-4073-9A82-455C2B452A6A}" type="presOf" srcId="{102E20B2-B700-474B-B057-37AC783A93E6}" destId="{287FFED3-1C41-4F56-9FD5-4AAA20E0B39B}" srcOrd="1" destOrd="0" presId="urn:microsoft.com/office/officeart/2005/8/layout/hierarchy3"/>
    <dgm:cxn modelId="{59F6577F-D9AA-40DB-875D-1503F37C689C}" type="presOf" srcId="{9115B7AA-6261-4DB0-828B-230E445D977F}" destId="{566CD34C-5D95-4A0B-A62F-A6E3563CBB10}" srcOrd="0" destOrd="0" presId="urn:microsoft.com/office/officeart/2005/8/layout/hierarchy3"/>
    <dgm:cxn modelId="{9EDBF598-EF10-431A-92E3-17CA6002A208}" type="presOf" srcId="{01B91DC1-F1B8-4404-98D8-3B63B1063FA1}" destId="{13CA2C26-4615-41FA-840B-430A9F21C746}" srcOrd="0" destOrd="0" presId="urn:microsoft.com/office/officeart/2005/8/layout/hierarchy3"/>
    <dgm:cxn modelId="{93F3919C-6FF8-44DF-B721-1C583BFDD5E3}" type="presOf" srcId="{32305261-7ECE-488A-A613-850F41710943}" destId="{EDDF167B-5076-475D-88B6-2FB33175C7C7}" srcOrd="0" destOrd="0" presId="urn:microsoft.com/office/officeart/2005/8/layout/hierarchy3"/>
    <dgm:cxn modelId="{55DD8DAA-4290-4E41-8E00-C25B5A966738}" srcId="{102E20B2-B700-474B-B057-37AC783A93E6}" destId="{4DC19319-891B-4920-90DB-F4E1FA011045}" srcOrd="2" destOrd="0" parTransId="{7AA82B08-663B-42F5-970D-7D30AB473610}" sibTransId="{78D3AAA8-0DE4-4896-B42F-F853596AA291}"/>
    <dgm:cxn modelId="{C02863C0-1E15-4F86-BF8C-A6AF644F51EE}" type="presOf" srcId="{102E20B2-B700-474B-B057-37AC783A93E6}" destId="{9CD12439-8BD3-4BFC-AEC4-E4D30F1AD147}" srcOrd="0" destOrd="0" presId="urn:microsoft.com/office/officeart/2005/8/layout/hierarchy3"/>
    <dgm:cxn modelId="{D9640BDA-CE79-4EF4-AB15-D90F9DF9B587}" srcId="{102E20B2-B700-474B-B057-37AC783A93E6}" destId="{5822E207-8F1A-4F83-B7FC-242FD64AAF9A}" srcOrd="3" destOrd="0" parTransId="{9115B7AA-6261-4DB0-828B-230E445D977F}" sibTransId="{E12A5290-0C11-4827-A2F3-5DE83FE84242}"/>
    <dgm:cxn modelId="{F53956DF-9614-4979-9EF5-7F46AEBB1914}" srcId="{01B91DC1-F1B8-4404-98D8-3B63B1063FA1}" destId="{102E20B2-B700-474B-B057-37AC783A93E6}" srcOrd="0" destOrd="0" parTransId="{CB7E3C60-D79C-49EC-90C3-0428308EF2E8}" sibTransId="{6002F232-A9F5-46DC-ADD9-E3F971432C89}"/>
    <dgm:cxn modelId="{45ABF1E7-311B-4281-AAA6-F79F1D8F3959}" srcId="{102E20B2-B700-474B-B057-37AC783A93E6}" destId="{E513D88E-FF48-49F9-9EBD-90062B4963C3}" srcOrd="4" destOrd="0" parTransId="{8A5E590D-8A57-469E-AD5A-A956625A0C6A}" sibTransId="{4D935B54-8671-477F-97B4-EA93EAD1A01E}"/>
    <dgm:cxn modelId="{A86F9EED-8FD8-4265-B1C1-10D22323894E}" srcId="{102E20B2-B700-474B-B057-37AC783A93E6}" destId="{AB14F22F-5542-4593-8409-E4F09FC253B6}" srcOrd="1" destOrd="0" parTransId="{32305261-7ECE-488A-A613-850F41710943}" sibTransId="{723D1E51-D107-408B-89C2-CB1ED20C3A93}"/>
    <dgm:cxn modelId="{2B5544EE-9530-4B6D-A86F-B168D62A5CDE}" type="presOf" srcId="{ADAC3C96-4BA9-48E7-8D68-89093AB612CA}" destId="{2F8A0994-12B6-43C3-A1CC-BEAD8A08E937}" srcOrd="0" destOrd="0" presId="urn:microsoft.com/office/officeart/2005/8/layout/hierarchy3"/>
    <dgm:cxn modelId="{CCC9F7F7-517D-40E3-9116-6DD181C596DF}" type="presOf" srcId="{BEFCC81D-9286-4F20-9D70-B6D231B238AD}" destId="{9B3EF0D8-F3A7-483D-9556-BD6871E9790C}" srcOrd="0" destOrd="0" presId="urn:microsoft.com/office/officeart/2005/8/layout/hierarchy3"/>
    <dgm:cxn modelId="{06A1FCFB-D92E-4591-9B8E-2D9F4EA4A133}" type="presOf" srcId="{8A5E590D-8A57-469E-AD5A-A956625A0C6A}" destId="{FA444548-78A7-4FC0-8159-FF95B7C09D19}" srcOrd="0" destOrd="0" presId="urn:microsoft.com/office/officeart/2005/8/layout/hierarchy3"/>
    <dgm:cxn modelId="{CE04CC6A-9F50-4F50-A3DD-D2BD2CD35A33}" type="presParOf" srcId="{13CA2C26-4615-41FA-840B-430A9F21C746}" destId="{45885A64-AEEA-4F6E-BC14-B5C8FAB13699}" srcOrd="0" destOrd="0" presId="urn:microsoft.com/office/officeart/2005/8/layout/hierarchy3"/>
    <dgm:cxn modelId="{041F638B-3BF0-4906-9442-0300887F2C51}" type="presParOf" srcId="{45885A64-AEEA-4F6E-BC14-B5C8FAB13699}" destId="{30F3C83E-5307-4902-B33E-AD51FBC5A840}" srcOrd="0" destOrd="0" presId="urn:microsoft.com/office/officeart/2005/8/layout/hierarchy3"/>
    <dgm:cxn modelId="{408C4C7C-02C8-44C1-A00A-CE443122020E}" type="presParOf" srcId="{30F3C83E-5307-4902-B33E-AD51FBC5A840}" destId="{9CD12439-8BD3-4BFC-AEC4-E4D30F1AD147}" srcOrd="0" destOrd="0" presId="urn:microsoft.com/office/officeart/2005/8/layout/hierarchy3"/>
    <dgm:cxn modelId="{C44EFDA4-B18F-4957-9824-70624B3CAF4A}" type="presParOf" srcId="{30F3C83E-5307-4902-B33E-AD51FBC5A840}" destId="{287FFED3-1C41-4F56-9FD5-4AAA20E0B39B}" srcOrd="1" destOrd="0" presId="urn:microsoft.com/office/officeart/2005/8/layout/hierarchy3"/>
    <dgm:cxn modelId="{2F11F4B6-0713-41AC-B698-A206353CCEC1}" type="presParOf" srcId="{45885A64-AEEA-4F6E-BC14-B5C8FAB13699}" destId="{F5D34C5F-5BB7-4F0C-A567-B00D8B72D8CE}" srcOrd="1" destOrd="0" presId="urn:microsoft.com/office/officeart/2005/8/layout/hierarchy3"/>
    <dgm:cxn modelId="{6B28A65F-7168-438B-927C-867D7B85845F}" type="presParOf" srcId="{F5D34C5F-5BB7-4F0C-A567-B00D8B72D8CE}" destId="{37F59FF6-2F40-434B-A052-5A32D1711A43}" srcOrd="0" destOrd="0" presId="urn:microsoft.com/office/officeart/2005/8/layout/hierarchy3"/>
    <dgm:cxn modelId="{90AD3D0B-2F71-4133-8466-CC8545C5AA9C}" type="presParOf" srcId="{F5D34C5F-5BB7-4F0C-A567-B00D8B72D8CE}" destId="{9B3EF0D8-F3A7-483D-9556-BD6871E9790C}" srcOrd="1" destOrd="0" presId="urn:microsoft.com/office/officeart/2005/8/layout/hierarchy3"/>
    <dgm:cxn modelId="{2BC97FED-ED14-418A-A811-B30B143B3981}" type="presParOf" srcId="{F5D34C5F-5BB7-4F0C-A567-B00D8B72D8CE}" destId="{EDDF167B-5076-475D-88B6-2FB33175C7C7}" srcOrd="2" destOrd="0" presId="urn:microsoft.com/office/officeart/2005/8/layout/hierarchy3"/>
    <dgm:cxn modelId="{7AD3DC71-FA43-40E8-A3F6-FF2E8AD958C0}" type="presParOf" srcId="{F5D34C5F-5BB7-4F0C-A567-B00D8B72D8CE}" destId="{DAA86B12-77B9-4032-A31E-3BDDC7DECEAF}" srcOrd="3" destOrd="0" presId="urn:microsoft.com/office/officeart/2005/8/layout/hierarchy3"/>
    <dgm:cxn modelId="{79BAD809-0D9E-4AEF-8023-751CA0D2C5DD}" type="presParOf" srcId="{F5D34C5F-5BB7-4F0C-A567-B00D8B72D8CE}" destId="{62A5B98B-34F9-4CFB-BFFF-A0E7E6963D17}" srcOrd="4" destOrd="0" presId="urn:microsoft.com/office/officeart/2005/8/layout/hierarchy3"/>
    <dgm:cxn modelId="{1E3EB3B9-89FD-4887-A821-FDDA7F0C5809}" type="presParOf" srcId="{F5D34C5F-5BB7-4F0C-A567-B00D8B72D8CE}" destId="{BEF47DB0-E109-45B7-A62A-CEDCCB1B4483}" srcOrd="5" destOrd="0" presId="urn:microsoft.com/office/officeart/2005/8/layout/hierarchy3"/>
    <dgm:cxn modelId="{FC75F4EB-FE6E-4626-9081-4DCF83E47945}" type="presParOf" srcId="{F5D34C5F-5BB7-4F0C-A567-B00D8B72D8CE}" destId="{566CD34C-5D95-4A0B-A62F-A6E3563CBB10}" srcOrd="6" destOrd="0" presId="urn:microsoft.com/office/officeart/2005/8/layout/hierarchy3"/>
    <dgm:cxn modelId="{2CF05FD0-BFA8-49EF-9436-B24D78879447}" type="presParOf" srcId="{F5D34C5F-5BB7-4F0C-A567-B00D8B72D8CE}" destId="{7704CEB8-47A5-4C2D-83BD-DCBD6D9CC6C1}" srcOrd="7" destOrd="0" presId="urn:microsoft.com/office/officeart/2005/8/layout/hierarchy3"/>
    <dgm:cxn modelId="{03BC5191-0B77-49CA-AAA3-6D8172AA51AE}" type="presParOf" srcId="{F5D34C5F-5BB7-4F0C-A567-B00D8B72D8CE}" destId="{FA444548-78A7-4FC0-8159-FF95B7C09D19}" srcOrd="8" destOrd="0" presId="urn:microsoft.com/office/officeart/2005/8/layout/hierarchy3"/>
    <dgm:cxn modelId="{2F97094C-8FD8-433F-B55E-15AB40AD549D}" type="presParOf" srcId="{F5D34C5F-5BB7-4F0C-A567-B00D8B72D8CE}" destId="{5C0A5C45-A2AF-4D19-882E-AFAA77091902}" srcOrd="9" destOrd="0" presId="urn:microsoft.com/office/officeart/2005/8/layout/hierarchy3"/>
    <dgm:cxn modelId="{D71117F3-3EBF-457C-B04A-A3020915D7E2}" type="presParOf" srcId="{F5D34C5F-5BB7-4F0C-A567-B00D8B72D8CE}" destId="{6E373982-6900-4D59-B415-A61567D29B8D}" srcOrd="10" destOrd="0" presId="urn:microsoft.com/office/officeart/2005/8/layout/hierarchy3"/>
    <dgm:cxn modelId="{17542AC3-A0A8-48ED-B680-2AEFCABC708D}" type="presParOf" srcId="{F5D34C5F-5BB7-4F0C-A567-B00D8B72D8CE}" destId="{2F8A0994-12B6-43C3-A1CC-BEAD8A08E937}" srcOrd="11" destOrd="0" presId="urn:microsoft.com/office/officeart/2005/8/layout/hierarchy3"/>
    <dgm:cxn modelId="{214828BF-A5FA-446A-AC4A-5E2D6C806912}" type="presParOf" srcId="{F5D34C5F-5BB7-4F0C-A567-B00D8B72D8CE}" destId="{4F274E7A-600D-46B8-A58A-C2EC98DE6A16}" srcOrd="12" destOrd="0" presId="urn:microsoft.com/office/officeart/2005/8/layout/hierarchy3"/>
    <dgm:cxn modelId="{B018AECF-6530-4B42-A8D6-E178EE306BEA}" type="presParOf" srcId="{F5D34C5F-5BB7-4F0C-A567-B00D8B72D8CE}" destId="{6B73F9FD-EF24-4E01-A7D8-AE87B478B5C8}" srcOrd="1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12439-8BD3-4BFC-AEC4-E4D30F1AD147}">
      <dsp:nvSpPr>
        <dsp:cNvPr id="0" name=""/>
        <dsp:cNvSpPr/>
      </dsp:nvSpPr>
      <dsp:spPr>
        <a:xfrm>
          <a:off x="1815207" y="1045"/>
          <a:ext cx="7470489" cy="6307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Lecture Contents</a:t>
          </a:r>
        </a:p>
      </dsp:txBody>
      <dsp:txXfrm>
        <a:off x="1833682" y="19520"/>
        <a:ext cx="7433539" cy="593844"/>
      </dsp:txXfrm>
    </dsp:sp>
    <dsp:sp modelId="{37F59FF6-2F40-434B-A052-5A32D1711A43}">
      <dsp:nvSpPr>
        <dsp:cNvPr id="0" name=""/>
        <dsp:cNvSpPr/>
      </dsp:nvSpPr>
      <dsp:spPr>
        <a:xfrm>
          <a:off x="2562256" y="631840"/>
          <a:ext cx="747048" cy="473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096"/>
              </a:lnTo>
              <a:lnTo>
                <a:pt x="747048" y="473096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3EF0D8-F3A7-483D-9556-BD6871E9790C}">
      <dsp:nvSpPr>
        <dsp:cNvPr id="0" name=""/>
        <dsp:cNvSpPr/>
      </dsp:nvSpPr>
      <dsp:spPr>
        <a:xfrm>
          <a:off x="3309305" y="789538"/>
          <a:ext cx="4802134" cy="630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are input devices</a:t>
          </a:r>
        </a:p>
      </dsp:txBody>
      <dsp:txXfrm>
        <a:off x="3327780" y="808013"/>
        <a:ext cx="4765184" cy="593844"/>
      </dsp:txXfrm>
    </dsp:sp>
    <dsp:sp modelId="{EDDF167B-5076-475D-88B6-2FB33175C7C7}">
      <dsp:nvSpPr>
        <dsp:cNvPr id="0" name=""/>
        <dsp:cNvSpPr/>
      </dsp:nvSpPr>
      <dsp:spPr>
        <a:xfrm>
          <a:off x="2562256" y="631840"/>
          <a:ext cx="747048" cy="12615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1589"/>
              </a:lnTo>
              <a:lnTo>
                <a:pt x="747048" y="1261589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86B12-77B9-4032-A31E-3BDDC7DECEAF}">
      <dsp:nvSpPr>
        <dsp:cNvPr id="0" name=""/>
        <dsp:cNvSpPr/>
      </dsp:nvSpPr>
      <dsp:spPr>
        <a:xfrm>
          <a:off x="3309305" y="1578032"/>
          <a:ext cx="4807837" cy="630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Manual and Touch Input Devices</a:t>
          </a:r>
        </a:p>
      </dsp:txBody>
      <dsp:txXfrm>
        <a:off x="3327780" y="1596507"/>
        <a:ext cx="4770887" cy="593844"/>
      </dsp:txXfrm>
    </dsp:sp>
    <dsp:sp modelId="{62A5B98B-34F9-4CFB-BFFF-A0E7E6963D17}">
      <dsp:nvSpPr>
        <dsp:cNvPr id="0" name=""/>
        <dsp:cNvSpPr/>
      </dsp:nvSpPr>
      <dsp:spPr>
        <a:xfrm>
          <a:off x="2562256" y="631840"/>
          <a:ext cx="747048" cy="2050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0083"/>
              </a:lnTo>
              <a:lnTo>
                <a:pt x="747048" y="2050083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47DB0-E109-45B7-A62A-CEDCCB1B4483}">
      <dsp:nvSpPr>
        <dsp:cNvPr id="0" name=""/>
        <dsp:cNvSpPr/>
      </dsp:nvSpPr>
      <dsp:spPr>
        <a:xfrm>
          <a:off x="3309305" y="2366525"/>
          <a:ext cx="4771745" cy="630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Voice Input Devices</a:t>
          </a:r>
        </a:p>
      </dsp:txBody>
      <dsp:txXfrm>
        <a:off x="3327780" y="2385000"/>
        <a:ext cx="4734795" cy="593844"/>
      </dsp:txXfrm>
    </dsp:sp>
    <dsp:sp modelId="{566CD34C-5D95-4A0B-A62F-A6E3563CBB10}">
      <dsp:nvSpPr>
        <dsp:cNvPr id="0" name=""/>
        <dsp:cNvSpPr/>
      </dsp:nvSpPr>
      <dsp:spPr>
        <a:xfrm>
          <a:off x="2562256" y="631840"/>
          <a:ext cx="747048" cy="2838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8576"/>
              </a:lnTo>
              <a:lnTo>
                <a:pt x="747048" y="2838576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4CEB8-47A5-4C2D-83BD-DCBD6D9CC6C1}">
      <dsp:nvSpPr>
        <dsp:cNvPr id="0" name=""/>
        <dsp:cNvSpPr/>
      </dsp:nvSpPr>
      <dsp:spPr>
        <a:xfrm>
          <a:off x="3309305" y="3155019"/>
          <a:ext cx="4796159" cy="630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Body, Skin and Gesture Input Devices</a:t>
          </a:r>
        </a:p>
      </dsp:txBody>
      <dsp:txXfrm>
        <a:off x="3327780" y="3173494"/>
        <a:ext cx="4759209" cy="593844"/>
      </dsp:txXfrm>
    </dsp:sp>
    <dsp:sp modelId="{FA444548-78A7-4FC0-8159-FF95B7C09D19}">
      <dsp:nvSpPr>
        <dsp:cNvPr id="0" name=""/>
        <dsp:cNvSpPr/>
      </dsp:nvSpPr>
      <dsp:spPr>
        <a:xfrm>
          <a:off x="2562256" y="631840"/>
          <a:ext cx="747048" cy="3627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7069"/>
              </a:lnTo>
              <a:lnTo>
                <a:pt x="747048" y="3627069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A5C45-A2AF-4D19-882E-AFAA77091902}">
      <dsp:nvSpPr>
        <dsp:cNvPr id="0" name=""/>
        <dsp:cNvSpPr/>
      </dsp:nvSpPr>
      <dsp:spPr>
        <a:xfrm>
          <a:off x="3309305" y="3943512"/>
          <a:ext cx="4811006" cy="630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Image and Video Input Devices</a:t>
          </a:r>
        </a:p>
      </dsp:txBody>
      <dsp:txXfrm>
        <a:off x="3327780" y="3961987"/>
        <a:ext cx="4774056" cy="593844"/>
      </dsp:txXfrm>
    </dsp:sp>
    <dsp:sp modelId="{6E373982-6900-4D59-B415-A61567D29B8D}">
      <dsp:nvSpPr>
        <dsp:cNvPr id="0" name=""/>
        <dsp:cNvSpPr/>
      </dsp:nvSpPr>
      <dsp:spPr>
        <a:xfrm>
          <a:off x="2562256" y="631840"/>
          <a:ext cx="747048" cy="44155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15563"/>
              </a:lnTo>
              <a:lnTo>
                <a:pt x="747048" y="4415563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A0994-12B6-43C3-A1CC-BEAD8A08E937}">
      <dsp:nvSpPr>
        <dsp:cNvPr id="0" name=""/>
        <dsp:cNvSpPr/>
      </dsp:nvSpPr>
      <dsp:spPr>
        <a:xfrm>
          <a:off x="3309305" y="4732006"/>
          <a:ext cx="4811006" cy="630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Biometric Input Devices</a:t>
          </a:r>
        </a:p>
      </dsp:txBody>
      <dsp:txXfrm>
        <a:off x="3327780" y="4750481"/>
        <a:ext cx="4774056" cy="593844"/>
      </dsp:txXfrm>
    </dsp:sp>
    <dsp:sp modelId="{4F274E7A-600D-46B8-A58A-C2EC98DE6A16}">
      <dsp:nvSpPr>
        <dsp:cNvPr id="0" name=""/>
        <dsp:cNvSpPr/>
      </dsp:nvSpPr>
      <dsp:spPr>
        <a:xfrm>
          <a:off x="2562256" y="631840"/>
          <a:ext cx="747048" cy="5204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04056"/>
              </a:lnTo>
              <a:lnTo>
                <a:pt x="747048" y="5204056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3F9FD-EF24-4E01-A7D8-AE87B478B5C8}">
      <dsp:nvSpPr>
        <dsp:cNvPr id="0" name=""/>
        <dsp:cNvSpPr/>
      </dsp:nvSpPr>
      <dsp:spPr>
        <a:xfrm>
          <a:off x="3309305" y="5520499"/>
          <a:ext cx="4852406" cy="630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Virtual Reality Input Devices</a:t>
          </a:r>
        </a:p>
      </dsp:txBody>
      <dsp:txXfrm>
        <a:off x="3327780" y="5538974"/>
        <a:ext cx="4815456" cy="593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9E504-3B7E-4207-BD81-58F3154F05D6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D8EE0-2AEE-4F8C-8DD4-AB5EAAF5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4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FBF6-DA55-471F-A5D9-344FFA497B3A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2801-C6D6-4AC0-BEC1-47EAD8AF4977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2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28C7-8180-4E83-86DC-0B6B39C8C01B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1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DD3E-B29C-4379-8264-D6E89A4C6F44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0057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E7A7E-CAFB-4EB0-AB87-0C57F822BD04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D5E8-781E-4789-98FE-871568CA414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3B57-7533-4D0C-A492-6531231ADEBE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40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6C81-05B5-4F46-B8D4-4713B7DACAAC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3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AD03-4039-4C2F-8CAC-3A6E2B2007D3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5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57873" y="6448069"/>
            <a:ext cx="990599" cy="304799"/>
          </a:xfrm>
        </p:spPr>
        <p:txBody>
          <a:bodyPr/>
          <a:lstStyle/>
          <a:p>
            <a:fld id="{9AF921DE-2C2E-406E-A2BC-946757417B3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3859795" cy="304801"/>
          </a:xfrm>
        </p:spPr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65A-1CE8-4C3D-A027-DA3B05AC02E2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7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549A-B31B-42D1-8515-A5154C328F18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9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6323-3DE3-4400-B919-45D2A892FA97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0780-69D7-4323-AD2D-DEB294DB2617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5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F1F5-8740-4A39-998E-0C847A603D86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1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5F4A-FEC9-4387-AC72-2937936FC8DD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3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1C68-F38D-4F0F-9F0B-2E23273821E3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2459DAF-4109-493E-B4DB-8ABBBF9DBF64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12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0gtU6Z9WoE?feature=oembed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7_f-pR8SBY?feature=oembe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1XQ4uxqxZI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2" Type="http://schemas.openxmlformats.org/officeDocument/2006/relationships/hyperlink" Target="mailto:sajidiqbal.pk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ccSwn9QVxo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leriY4czBI?feature=oembed" TargetMode="Externa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wexIPNkVxA?feature=oembed" TargetMode="Externa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CB8383A-8E15-480A-A2CC-C978DDC4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8895" y="5758810"/>
            <a:ext cx="3507366" cy="365125"/>
          </a:xfrm>
        </p:spPr>
        <p:txBody>
          <a:bodyPr/>
          <a:lstStyle/>
          <a:p>
            <a:r>
              <a:rPr lang="en-US" dirty="0"/>
              <a:t>COMEDXD - </a:t>
            </a:r>
            <a:r>
              <a:rPr lang="en-US" dirty="0" err="1"/>
              <a:t>COMputer</a:t>
            </a:r>
            <a:r>
              <a:rPr lang="en-US" dirty="0"/>
              <a:t> </a:t>
            </a:r>
            <a:r>
              <a:rPr lang="en-US" err="1"/>
              <a:t>EDucation</a:t>
            </a:r>
            <a:r>
              <a:rPr lang="en-US"/>
              <a:t> EXplaineD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7D40A-90F1-4373-B4C2-8C77B30A4A97}"/>
              </a:ext>
            </a:extLst>
          </p:cNvPr>
          <p:cNvSpPr txBox="1"/>
          <p:nvPr/>
        </p:nvSpPr>
        <p:spPr>
          <a:xfrm>
            <a:off x="2488473" y="3789040"/>
            <a:ext cx="721505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2D050"/>
                </a:solidFill>
                <a:latin typeface="Bahnschrift Condensed" panose="020B0502040204020203" pitchFamily="34" charset="0"/>
              </a:rPr>
              <a:t>Dr. </a:t>
            </a:r>
            <a:r>
              <a:rPr lang="en-US" sz="4000" b="1">
                <a:solidFill>
                  <a:srgbClr val="92D050"/>
                </a:solidFill>
                <a:latin typeface="Bahnschrift Condensed" panose="020B0502040204020203" pitchFamily="34" charset="0"/>
              </a:rPr>
              <a:t>Sajid Iqbal</a:t>
            </a:r>
            <a:endParaRPr lang="en-US" sz="4000" b="1" dirty="0">
              <a:solidFill>
                <a:srgbClr val="92D050"/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dirty="0"/>
          </a:p>
          <a:p>
            <a:pPr algn="ctr"/>
            <a:r>
              <a:rPr lang="en-US" sz="3200" dirty="0"/>
              <a:t>Department of Computer Science</a:t>
            </a:r>
          </a:p>
          <a:p>
            <a:pPr algn="ctr"/>
            <a:r>
              <a:rPr lang="en-US" sz="3200" dirty="0"/>
              <a:t>Bahauddin Zakariya University</a:t>
            </a:r>
            <a:r>
              <a:rPr lang="en-US" sz="3200"/>
              <a:t>, Multan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D26C2-FB24-44C0-B855-BFB901AC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12" t="50001" r="46103" b="24204"/>
          <a:stretch/>
        </p:blipFill>
        <p:spPr>
          <a:xfrm rot="10800000">
            <a:off x="4923688" y="554174"/>
            <a:ext cx="2349308" cy="33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F9F0-5FCC-4D01-B584-86A31C0F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Voice/Sound Input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F9D7-675D-4F1F-9ABE-51F0F517E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63758"/>
            <a:ext cx="8946541" cy="4684642"/>
          </a:xfrm>
        </p:spPr>
        <p:txBody>
          <a:bodyPr/>
          <a:lstStyle/>
          <a:p>
            <a:r>
              <a:rPr lang="en-US" dirty="0"/>
              <a:t>MIDI or Voice Keyboard:</a:t>
            </a:r>
          </a:p>
          <a:p>
            <a:pPr lvl="1"/>
            <a:r>
              <a:rPr lang="en-US" dirty="0"/>
              <a:t>It is a piano style electronic musical keyboard</a:t>
            </a:r>
          </a:p>
          <a:p>
            <a:r>
              <a:rPr lang="en-US" dirty="0"/>
              <a:t>Digital Musical Instruments</a:t>
            </a:r>
          </a:p>
          <a:p>
            <a:r>
              <a:rPr lang="en-US" dirty="0"/>
              <a:t>Microphone</a:t>
            </a:r>
          </a:p>
          <a:p>
            <a:pPr lvl="1"/>
            <a:r>
              <a:rPr lang="en-US" dirty="0"/>
              <a:t>It is very common audio input device </a:t>
            </a:r>
          </a:p>
          <a:p>
            <a:r>
              <a:rPr lang="en-US" dirty="0"/>
              <a:t>Voice Recognition System</a:t>
            </a:r>
          </a:p>
          <a:p>
            <a:pPr lvl="1"/>
            <a:r>
              <a:rPr lang="en-US" dirty="0"/>
              <a:t>Computer dictation</a:t>
            </a:r>
          </a:p>
          <a:p>
            <a:pPr lvl="1"/>
            <a:r>
              <a:rPr lang="en-US" dirty="0"/>
              <a:t>Voice based identification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0628A-8C67-4A67-A318-27EAB125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6AEB9-A7FE-490C-9814-562285EC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CFA36C-9C8F-4D82-A752-14591D1E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24" y="1333386"/>
            <a:ext cx="2948460" cy="19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ation Digital Music Systems Ableton Live MIDI Controllers Novation  Launchpad Pro, musical instruments PNG clipart | free cliparts | UIHere">
            <a:extLst>
              <a:ext uri="{FF2B5EF4-FFF2-40B4-BE49-F238E27FC236}">
                <a16:creationId xmlns:a16="http://schemas.microsoft.com/office/drawing/2014/main" id="{997CB03C-89EE-4201-9E6C-293B4CA97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1" b="22436"/>
          <a:stretch/>
        </p:blipFill>
        <p:spPr bwMode="auto">
          <a:xfrm>
            <a:off x="9047614" y="3264926"/>
            <a:ext cx="2933670" cy="175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ynamic Microphone | Microphone for Vocals| Carrying Case and Mic Clip |  Seismic Audio">
            <a:extLst>
              <a:ext uri="{FF2B5EF4-FFF2-40B4-BE49-F238E27FC236}">
                <a16:creationId xmlns:a16="http://schemas.microsoft.com/office/drawing/2014/main" id="{3F776DDE-73CF-42F6-A611-E5F81F19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614" y="5028001"/>
            <a:ext cx="2933670" cy="177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2EC68-F393-47B4-A99A-E4B41744C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197" y="5020241"/>
            <a:ext cx="2619375" cy="17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7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4A45-D7F7-46C1-8763-63249F56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Input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9296-625E-45F9-912D-BC9DE6E2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295" y="1536083"/>
            <a:ext cx="8575066" cy="4195481"/>
          </a:xfrm>
        </p:spPr>
        <p:txBody>
          <a:bodyPr/>
          <a:lstStyle/>
          <a:p>
            <a:r>
              <a:rPr lang="en-US" b="1" dirty="0"/>
              <a:t>Image Scanner</a:t>
            </a:r>
          </a:p>
          <a:p>
            <a:pPr lvl="1"/>
            <a:r>
              <a:rPr lang="en-US" sz="2000" dirty="0"/>
              <a:t>It optically scans images, printed text, handwriting or an object and converts it to a digital image.</a:t>
            </a:r>
          </a:p>
          <a:p>
            <a:pPr lvl="1"/>
            <a:r>
              <a:rPr lang="en-US" sz="2000" b="1" dirty="0"/>
              <a:t>Flatbed scanner</a:t>
            </a:r>
            <a:r>
              <a:rPr lang="en-US" sz="2000" dirty="0"/>
              <a:t>: This scanner uses flat surface for document scanning</a:t>
            </a:r>
          </a:p>
          <a:p>
            <a:pPr lvl="1"/>
            <a:r>
              <a:rPr lang="en-US" sz="2000" b="1" dirty="0"/>
              <a:t>Sheet-fed scanner</a:t>
            </a:r>
            <a:r>
              <a:rPr lang="en-US" sz="2000" dirty="0"/>
              <a:t>: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dirty="0"/>
              <a:t>image is fed through the scanner and moves along the beam to be read rather than the beam moving</a:t>
            </a:r>
          </a:p>
          <a:p>
            <a:pPr lvl="1"/>
            <a:r>
              <a:rPr lang="en-US" sz="2000" b="1" dirty="0"/>
              <a:t>Integrated Scanner</a:t>
            </a:r>
            <a:r>
              <a:rPr lang="en-US" sz="2000" dirty="0"/>
              <a:t>: A scanner which is built as part of some other device</a:t>
            </a:r>
          </a:p>
          <a:p>
            <a:pPr lvl="1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07755-7AAD-4B0B-BFC0-04CC50BC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AFCFA-8E7A-44D1-91C0-C1E20387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D3FEF-D6AE-42EA-9237-56A61940A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2" b="19539"/>
          <a:stretch/>
        </p:blipFill>
        <p:spPr>
          <a:xfrm>
            <a:off x="9572360" y="1298564"/>
            <a:ext cx="2514600" cy="1400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0F79C-20D2-449E-90A0-2FC2D186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360" y="2724185"/>
            <a:ext cx="2514600" cy="1819275"/>
          </a:xfrm>
          <a:prstGeom prst="rect">
            <a:avLst/>
          </a:prstGeom>
        </p:spPr>
      </p:pic>
      <p:pic>
        <p:nvPicPr>
          <p:cNvPr id="1026" name="Picture 2" descr="Kodak i2900: Versatile document scanner with integrated A4 size flatbed -  60ppm - 250 sheets ADF - Spigraph International">
            <a:extLst>
              <a:ext uri="{FF2B5EF4-FFF2-40B4-BE49-F238E27FC236}">
                <a16:creationId xmlns:a16="http://schemas.microsoft.com/office/drawing/2014/main" id="{7AF9A203-0D67-43B6-B0E8-A4CC4D0E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359" y="4642558"/>
            <a:ext cx="2514599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17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B76A-C57A-4FA9-A2DE-2DC04666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input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41410-8244-44DC-9864-3D8EC9A5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031" y="1378883"/>
            <a:ext cx="8234652" cy="4195481"/>
          </a:xfrm>
        </p:spPr>
        <p:txBody>
          <a:bodyPr/>
          <a:lstStyle/>
          <a:p>
            <a:r>
              <a:rPr lang="en-US" b="1" dirty="0"/>
              <a:t>Drum Scanner</a:t>
            </a:r>
            <a:r>
              <a:rPr lang="en-US" dirty="0"/>
              <a:t>: These scanners are used to capture image and produce images at very high resolution</a:t>
            </a:r>
          </a:p>
          <a:p>
            <a:r>
              <a:rPr lang="en-US" b="1" dirty="0"/>
              <a:t>Portable Scanner</a:t>
            </a:r>
            <a:r>
              <a:rPr lang="en-US" dirty="0"/>
              <a:t>: The handy scanners that you can carry to capture text, codes and images</a:t>
            </a:r>
          </a:p>
          <a:p>
            <a:r>
              <a:rPr lang="en-US" dirty="0"/>
              <a:t>There are number of other types of scanners that include</a:t>
            </a:r>
          </a:p>
          <a:p>
            <a:pPr lvl="1"/>
            <a:r>
              <a:rPr lang="en-US" dirty="0"/>
              <a:t>Card Scanners: They read either chip or magnetic strip of card</a:t>
            </a:r>
          </a:p>
          <a:p>
            <a:pPr lvl="1"/>
            <a:r>
              <a:rPr lang="en-US" dirty="0"/>
              <a:t>Bard Code Readers: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AE997-C3C1-4737-A4A0-4AF365034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E4244-A756-47AA-A201-4598E00A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BAB52-5593-418B-8A16-C14FF27C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389" y="1378883"/>
            <a:ext cx="2476500" cy="184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29A3C-F269-4280-9A5F-BE2D0802D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389" y="3321981"/>
            <a:ext cx="2476500" cy="1600200"/>
          </a:xfrm>
          <a:prstGeom prst="rect">
            <a:avLst/>
          </a:prstGeom>
        </p:spPr>
      </p:pic>
      <p:pic>
        <p:nvPicPr>
          <p:cNvPr id="2050" name="Picture 2" descr="Credit Card Reader PNG Image | Credit card readers, Card reader, Credit card">
            <a:extLst>
              <a:ext uri="{FF2B5EF4-FFF2-40B4-BE49-F238E27FC236}">
                <a16:creationId xmlns:a16="http://schemas.microsoft.com/office/drawing/2014/main" id="{CD8C5F38-E5EC-4AF3-BD14-CD2B554DF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105" y="5017429"/>
            <a:ext cx="24765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javascript solution to Accept data entry from magnetic stripe card  readers only. - CodeProject">
            <a:extLst>
              <a:ext uri="{FF2B5EF4-FFF2-40B4-BE49-F238E27FC236}">
                <a16:creationId xmlns:a16="http://schemas.microsoft.com/office/drawing/2014/main" id="{915B6B5F-46D7-4DD8-B611-6B65D125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744" y="3674559"/>
            <a:ext cx="2152650" cy="124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ISHICA Laser Barcode Scanner, Handheld - Buy Online in Pakistan at  Desertcart">
            <a:extLst>
              <a:ext uri="{FF2B5EF4-FFF2-40B4-BE49-F238E27FC236}">
                <a16:creationId xmlns:a16="http://schemas.microsoft.com/office/drawing/2014/main" id="{9F3950D4-A68A-4BE8-A901-5445A01B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744" y="5017429"/>
            <a:ext cx="2152650" cy="187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YONGLI XYL-7150 DESKTOP BARCODE READER - Comnet Computers">
            <a:extLst>
              <a:ext uri="{FF2B5EF4-FFF2-40B4-BE49-F238E27FC236}">
                <a16:creationId xmlns:a16="http://schemas.microsoft.com/office/drawing/2014/main" id="{C9A55A93-D234-4250-8ED9-E169CE8EE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73" y="5017429"/>
            <a:ext cx="1856509" cy="187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6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5AD4-1C19-47BC-8A56-69285797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0323-BA32-4B48-943B-0630F0AA1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54728"/>
            <a:ext cx="8946541" cy="4793672"/>
          </a:xfrm>
        </p:spPr>
        <p:txBody>
          <a:bodyPr/>
          <a:lstStyle/>
          <a:p>
            <a:r>
              <a:rPr lang="en-US" dirty="0"/>
              <a:t>Magnetic Strip Card:</a:t>
            </a:r>
          </a:p>
          <a:p>
            <a:pPr lvl="1"/>
            <a:r>
              <a:rPr lang="en-US" dirty="0"/>
              <a:t>A magnetic stripe card is capable of storing data by modifying the magnetism of tiny iron-based magnetic particles on a band of magnetic material on the card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5D1C0-0FE3-45B5-8CA0-65733F34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16DAD-072B-4AE0-A7E3-EE5C0DE6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21BECA-7351-4C44-A27A-1B639912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31" y="2750127"/>
            <a:ext cx="6978561" cy="3697942"/>
          </a:xfrm>
          <a:prstGeom prst="rect">
            <a:avLst/>
          </a:prstGeom>
        </p:spPr>
      </p:pic>
      <p:pic>
        <p:nvPicPr>
          <p:cNvPr id="3074" name="Picture 2" descr="Teach ICT - GCSE ICT - input devices">
            <a:extLst>
              <a:ext uri="{FF2B5EF4-FFF2-40B4-BE49-F238E27FC236}">
                <a16:creationId xmlns:a16="http://schemas.microsoft.com/office/drawing/2014/main" id="{D3188C17-A896-4164-AF99-38626CE1D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88" y="2750128"/>
            <a:ext cx="2781300" cy="369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0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2499-AB6C-4BCF-8C24-51FF578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35C8-DE2E-43D0-BCA7-A0CDEF39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29463"/>
            <a:ext cx="8946541" cy="4195481"/>
          </a:xfrm>
        </p:spPr>
        <p:txBody>
          <a:bodyPr/>
          <a:lstStyle/>
          <a:p>
            <a:r>
              <a:rPr lang="en-US" dirty="0"/>
              <a:t>It is a physical electronic authorization device, used to control access to a resource.</a:t>
            </a:r>
          </a:p>
          <a:p>
            <a:r>
              <a:rPr lang="en-US" dirty="0"/>
              <a:t>It is typically a plastic credit card-sized card with an  embedded integrated circuit chip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1356F-43C3-4C3D-BFFD-6AFC2BB5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24C0F-652E-4834-B4CF-CEBEE009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6368F-78E1-4C0C-9919-B31EE78A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30" y="3187768"/>
            <a:ext cx="5313084" cy="3347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AC26B-E90F-4853-B8D6-D9A585EC4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4" t="8485" r="7172" b="6602"/>
          <a:stretch/>
        </p:blipFill>
        <p:spPr>
          <a:xfrm>
            <a:off x="7413011" y="3187768"/>
            <a:ext cx="3358628" cy="32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42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85DA86-E9DD-4DB0-BE3E-E1B629DEF87D}"/>
              </a:ext>
            </a:extLst>
          </p:cNvPr>
          <p:cNvSpPr/>
          <p:nvPr/>
        </p:nvSpPr>
        <p:spPr>
          <a:xfrm>
            <a:off x="10013488" y="2222309"/>
            <a:ext cx="1976004" cy="1828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73607-06EB-4F4A-8704-878581D8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Response (QR)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1F3E-3239-4943-A05A-C78BC1917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en-US" dirty="0"/>
              <a:t>A QR code is a type of matrix barcode (or two-dimensional barcode) first designed in 1994 for the automotive industry in Japan</a:t>
            </a:r>
          </a:p>
          <a:p>
            <a:r>
              <a:rPr lang="en-US" dirty="0"/>
              <a:t>A barcode is a machine-readable optical label that contains information about the item to which it is attached</a:t>
            </a:r>
          </a:p>
          <a:p>
            <a:r>
              <a:rPr lang="en-US" dirty="0"/>
              <a:t>QR codes often contain data for a locator, identifier, or tracker that points to a website or application</a:t>
            </a:r>
          </a:p>
          <a:p>
            <a:r>
              <a:rPr lang="en-US" dirty="0"/>
              <a:t>There are several standards that cover the encoding of data as QR codes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D4D8C-C6FD-4DD7-AA5C-CE7E439F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D05E8-86B3-4079-8976-DB7F3EA9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6A71242-0C87-4A91-B693-2DD75F11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21" y="2111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9AD5D-DB49-45DF-97F2-B73B39345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108" b="3388"/>
          <a:stretch/>
        </p:blipFill>
        <p:spPr>
          <a:xfrm>
            <a:off x="10013488" y="4162332"/>
            <a:ext cx="1971439" cy="15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7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9CFC5-DB0F-4C61-A567-55375822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C9D1-442E-4CE9-B760-652A71337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4" y="1331259"/>
            <a:ext cx="8214264" cy="4195481"/>
          </a:xfrm>
        </p:spPr>
        <p:txBody>
          <a:bodyPr/>
          <a:lstStyle/>
          <a:p>
            <a:r>
              <a:rPr lang="en-US" dirty="0"/>
              <a:t>Digital Camera</a:t>
            </a:r>
          </a:p>
          <a:p>
            <a:pPr lvl="1"/>
            <a:r>
              <a:rPr lang="en-US" dirty="0"/>
              <a:t>It is very well known device especially with smart phones</a:t>
            </a:r>
          </a:p>
          <a:p>
            <a:r>
              <a:rPr lang="en-US" dirty="0"/>
              <a:t>Digital camcorder</a:t>
            </a:r>
          </a:p>
          <a:p>
            <a:pPr lvl="1"/>
            <a:r>
              <a:rPr lang="en-US" dirty="0"/>
              <a:t>It can perform the video recording and image capturing</a:t>
            </a:r>
          </a:p>
          <a:p>
            <a:r>
              <a:rPr lang="en-US" dirty="0"/>
              <a:t>Webcam</a:t>
            </a:r>
          </a:p>
          <a:p>
            <a:pPr lvl="1"/>
            <a:r>
              <a:rPr lang="en-US" dirty="0"/>
              <a:t>A web camera is a camera that can capture the video streams</a:t>
            </a:r>
          </a:p>
          <a:p>
            <a:r>
              <a:rPr lang="en-US" dirty="0"/>
              <a:t>Microsoft Kinect</a:t>
            </a:r>
          </a:p>
          <a:p>
            <a:pPr lvl="1"/>
            <a:r>
              <a:rPr lang="en-US" dirty="0"/>
              <a:t>It can perform real-time gesture recognition, speech recognition and body skeletal detection for </a:t>
            </a:r>
          </a:p>
          <a:p>
            <a:pPr marL="457200" lvl="1" indent="0">
              <a:buNone/>
            </a:pPr>
            <a:r>
              <a:rPr lang="en-US" dirty="0"/>
              <a:t>up to four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B8E85-2E73-4895-BA7B-D16B8D08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20101-2C9B-40BA-AACF-47931AC8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  <p:pic>
        <p:nvPicPr>
          <p:cNvPr id="8194" name="Picture 2" descr="Samsung ST72 Digital Camera price in Pakistan, Samsung in Pakistan at  Symbios.PK">
            <a:extLst>
              <a:ext uri="{FF2B5EF4-FFF2-40B4-BE49-F238E27FC236}">
                <a16:creationId xmlns:a16="http://schemas.microsoft.com/office/drawing/2014/main" id="{CE43A6F6-43B8-4E79-9939-F78373A3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557" y="142402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est camera phone 2020: our top smartphone picks | TechRadar">
            <a:extLst>
              <a:ext uri="{FF2B5EF4-FFF2-40B4-BE49-F238E27FC236}">
                <a16:creationId xmlns:a16="http://schemas.microsoft.com/office/drawing/2014/main" id="{20DCD28F-ADC8-4572-BD1B-417131F2E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3" r="17129" b="22184"/>
          <a:stretch/>
        </p:blipFill>
        <p:spPr bwMode="auto">
          <a:xfrm>
            <a:off x="9318557" y="318373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anasonic HC-MDH3 - Digital Camcorder | Alzashop.com">
            <a:extLst>
              <a:ext uri="{FF2B5EF4-FFF2-40B4-BE49-F238E27FC236}">
                <a16:creationId xmlns:a16="http://schemas.microsoft.com/office/drawing/2014/main" id="{58281F8D-BA66-4646-9963-5FADAABE7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557" y="4943572"/>
            <a:ext cx="26193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Best Sale #a1e4 - USB Camera Web Cameras Computer Webcam With Microphone  Video Call Cameras For PC Computer HD Webcam Camera | Cicig.co">
            <a:extLst>
              <a:ext uri="{FF2B5EF4-FFF2-40B4-BE49-F238E27FC236}">
                <a16:creationId xmlns:a16="http://schemas.microsoft.com/office/drawing/2014/main" id="{7008F992-7240-4AD2-8272-A0BD53AAF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32" y="46197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1969C0FC-4850-49FD-88B7-3D7850DAC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31" y="5010247"/>
            <a:ext cx="2857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81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4C06-DD0C-4B5B-AD37-C1E454EA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Gesture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C188A-69A9-496C-821A-A560186D6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63086"/>
            <a:ext cx="10949162" cy="4195481"/>
          </a:xfrm>
        </p:spPr>
        <p:txBody>
          <a:bodyPr/>
          <a:lstStyle/>
          <a:p>
            <a:r>
              <a:rPr lang="en-US" dirty="0"/>
              <a:t>It interprets human gestures via mathematical algorithms</a:t>
            </a:r>
          </a:p>
          <a:p>
            <a:r>
              <a:rPr lang="en-US" dirty="0"/>
              <a:t>Gestures can originate from any bodily motion or state but commonly originate from the face or hand</a:t>
            </a:r>
          </a:p>
          <a:p>
            <a:pPr lvl="1"/>
            <a:r>
              <a:rPr lang="en-US" dirty="0"/>
              <a:t>Emotion recognition from face and hand gesture recognition</a:t>
            </a:r>
          </a:p>
          <a:p>
            <a:pPr lvl="1"/>
            <a:r>
              <a:rPr lang="en-US" dirty="0"/>
              <a:t>Many approaches have been made using cameras and computer vision algorithms to interpret sign language</a:t>
            </a:r>
          </a:p>
          <a:p>
            <a:pPr lvl="1"/>
            <a:r>
              <a:rPr lang="en-US" dirty="0"/>
              <a:t>The identification and recognition of posture, gait, proxemics, and human behaviors also lies in gesture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4ABB5-31A2-46E4-A3D9-AF801D23C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6E22D-5DEC-441D-8FEE-D65B3E16C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03AEB-2CAF-4D09-94D0-3D07853C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79" y="4320209"/>
            <a:ext cx="3617011" cy="2127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3D63F-5ED1-412A-9A76-2F1B9AF1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" y="4320209"/>
            <a:ext cx="3736352" cy="2127860"/>
          </a:xfrm>
          <a:prstGeom prst="rect">
            <a:avLst/>
          </a:prstGeom>
        </p:spPr>
      </p:pic>
      <p:pic>
        <p:nvPicPr>
          <p:cNvPr id="1026" name="Picture 2" descr="PDF] Cyclops: Wearable and Single-Piece Full-Body Gesture Input Devices |  Semantic Scholar">
            <a:extLst>
              <a:ext uri="{FF2B5EF4-FFF2-40B4-BE49-F238E27FC236}">
                <a16:creationId xmlns:a16="http://schemas.microsoft.com/office/drawing/2014/main" id="{026492BE-8F5D-4A81-AC27-758076AE0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090" y="4320209"/>
            <a:ext cx="4123555" cy="21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14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679B-23F1-4A77-97A7-A7F060FB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3524F-993D-47AE-9DBE-816267F2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65E0B-3EEA-4FAB-A88B-04A4D60B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Online Media 6" title="Vision-Based Hand Gesture Recognition for Sign Language Human-Robot Interaction">
            <a:hlinkClick r:id="" action="ppaction://media"/>
            <a:extLst>
              <a:ext uri="{FF2B5EF4-FFF2-40B4-BE49-F238E27FC236}">
                <a16:creationId xmlns:a16="http://schemas.microsoft.com/office/drawing/2014/main" id="{5E9AEC78-6770-494F-B2CA-3062233801A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68421" y="1633924"/>
            <a:ext cx="8482413" cy="47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3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D9E6-1313-42DA-8F2C-84B5D8E1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Biometric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CCA1-6546-471C-8B4B-98537094C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6" y="1264346"/>
            <a:ext cx="7961175" cy="4985313"/>
          </a:xfrm>
        </p:spPr>
        <p:txBody>
          <a:bodyPr/>
          <a:lstStyle/>
          <a:p>
            <a:r>
              <a:rPr lang="en-US" dirty="0"/>
              <a:t>The device that identifies the person based on its body characteristics</a:t>
            </a:r>
          </a:p>
          <a:p>
            <a:r>
              <a:rPr lang="en-US" dirty="0"/>
              <a:t>These inputs include</a:t>
            </a:r>
          </a:p>
          <a:p>
            <a:pPr lvl="1"/>
            <a:r>
              <a:rPr lang="en-US" dirty="0"/>
              <a:t>Finger input</a:t>
            </a:r>
          </a:p>
          <a:p>
            <a:pPr lvl="1"/>
            <a:r>
              <a:rPr lang="en-US" dirty="0"/>
              <a:t>Thumb recognition</a:t>
            </a:r>
          </a:p>
          <a:p>
            <a:pPr lvl="1"/>
            <a:r>
              <a:rPr lang="en-US" dirty="0"/>
              <a:t>Face recognition</a:t>
            </a:r>
          </a:p>
          <a:p>
            <a:pPr lvl="1"/>
            <a:r>
              <a:rPr lang="en-US" dirty="0"/>
              <a:t>Eye gaze tracking: </a:t>
            </a:r>
          </a:p>
          <a:p>
            <a:pPr lvl="2"/>
            <a:r>
              <a:rPr lang="en-US" dirty="0"/>
              <a:t>Eye controlled assistive tech.</a:t>
            </a:r>
          </a:p>
          <a:p>
            <a:pPr lvl="1"/>
            <a:r>
              <a:rPr lang="en-US" dirty="0"/>
              <a:t>Eye retina input </a:t>
            </a:r>
          </a:p>
          <a:p>
            <a:pPr lvl="1"/>
            <a:r>
              <a:rPr lang="en-US" dirty="0"/>
              <a:t>Palm print input</a:t>
            </a:r>
          </a:p>
          <a:p>
            <a:pPr lvl="1"/>
            <a:r>
              <a:rPr lang="en-US" dirty="0"/>
              <a:t>Palm veins input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4A506-E249-4A97-B2D2-D71A85C2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A2707-1B42-4836-A5CE-00852E26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 dirty="0"/>
          </a:p>
        </p:txBody>
      </p:sp>
      <p:pic>
        <p:nvPicPr>
          <p:cNvPr id="2050" name="Picture 2" descr="7 Key Benefits of Security with Biometrics">
            <a:extLst>
              <a:ext uri="{FF2B5EF4-FFF2-40B4-BE49-F238E27FC236}">
                <a16:creationId xmlns:a16="http://schemas.microsoft.com/office/drawing/2014/main" id="{012457EC-1A24-4658-9D23-68E2E8533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64" y="1364967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D0064-B7A8-4F0F-953E-AE82B161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864" y="3104022"/>
            <a:ext cx="2686050" cy="1552575"/>
          </a:xfrm>
          <a:prstGeom prst="rect">
            <a:avLst/>
          </a:prstGeom>
        </p:spPr>
      </p:pic>
      <p:pic>
        <p:nvPicPr>
          <p:cNvPr id="2052" name="Picture 4" descr="A face-recognition tech that works even for masked faces - ISRAEL21c">
            <a:extLst>
              <a:ext uri="{FF2B5EF4-FFF2-40B4-BE49-F238E27FC236}">
                <a16:creationId xmlns:a16="http://schemas.microsoft.com/office/drawing/2014/main" id="{E5CE35FA-AC9B-4634-A735-DCFFA0843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62" y="4700616"/>
            <a:ext cx="268605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DC071-8C4A-4A37-A456-AFF1F3FC3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779" y="1870534"/>
            <a:ext cx="2276475" cy="2009775"/>
          </a:xfrm>
          <a:prstGeom prst="rect">
            <a:avLst/>
          </a:prstGeom>
        </p:spPr>
      </p:pic>
      <p:pic>
        <p:nvPicPr>
          <p:cNvPr id="2054" name="Picture 6" descr="Stephen Hawking - Premios Fronteras">
            <a:extLst>
              <a:ext uri="{FF2B5EF4-FFF2-40B4-BE49-F238E27FC236}">
                <a16:creationId xmlns:a16="http://schemas.microsoft.com/office/drawing/2014/main" id="{4EDFF6BC-9663-40D3-8405-CFD02B79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79" y="3897595"/>
            <a:ext cx="2309256" cy="240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59D153-48A6-4E0C-ABB6-8D1A4039B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610" y="1878946"/>
            <a:ext cx="2671212" cy="1514475"/>
          </a:xfrm>
          <a:prstGeom prst="rect">
            <a:avLst/>
          </a:prstGeom>
        </p:spPr>
      </p:pic>
      <p:pic>
        <p:nvPicPr>
          <p:cNvPr id="2056" name="Picture 8" descr="Explainer: Palm print recognition | Biometric Update">
            <a:extLst>
              <a:ext uri="{FF2B5EF4-FFF2-40B4-BE49-F238E27FC236}">
                <a16:creationId xmlns:a16="http://schemas.microsoft.com/office/drawing/2014/main" id="{7CB6021A-6814-459E-8CF7-1EA49EF55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22" y="3393422"/>
            <a:ext cx="1905000" cy="158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alm scanning for grad students raises fears | The Star">
            <a:extLst>
              <a:ext uri="{FF2B5EF4-FFF2-40B4-BE49-F238E27FC236}">
                <a16:creationId xmlns:a16="http://schemas.microsoft.com/office/drawing/2014/main" id="{6E3A630B-4067-42CB-A968-416E364E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22" y="4985191"/>
            <a:ext cx="1905000" cy="133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38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3D3A0-E6D8-42E9-AABD-23DEB164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9FC22-17DD-4E14-A61C-27CA3E30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4392B39-AC4A-4F7C-BEE4-B70D7E9B3D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9323896"/>
              </p:ext>
            </p:extLst>
          </p:nvPr>
        </p:nvGraphicFramePr>
        <p:xfrm>
          <a:off x="545548" y="352830"/>
          <a:ext cx="11100904" cy="6152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232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4F70-01C1-4795-8AC6-DC177331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Gaze System</a:t>
            </a:r>
          </a:p>
        </p:txBody>
      </p:sp>
      <p:pic>
        <p:nvPicPr>
          <p:cNvPr id="6" name="Online Media 5" title="How Tobii Dynavox eye tracking works">
            <a:hlinkClick r:id="" action="ppaction://media"/>
            <a:extLst>
              <a:ext uri="{FF2B5EF4-FFF2-40B4-BE49-F238E27FC236}">
                <a16:creationId xmlns:a16="http://schemas.microsoft.com/office/drawing/2014/main" id="{4343F471-0940-42D5-9AC8-E109CC6D761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47850" y="1431235"/>
            <a:ext cx="8564458" cy="48171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68694-8857-4426-A221-47F78FD9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45C3C-6759-4778-8E1B-CAD91B5F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5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AC6D8-3944-407B-9676-A6FA203B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based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E1A0-3DA2-4B62-A208-9FCD6EF9A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84244"/>
            <a:ext cx="8946541" cy="47641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number of sensor based input methods designed for computer systems</a:t>
            </a:r>
          </a:p>
          <a:p>
            <a:r>
              <a:rPr lang="en-US" dirty="0"/>
              <a:t>Sensor Classification</a:t>
            </a:r>
          </a:p>
          <a:p>
            <a:pPr marL="742950" lvl="2" indent="-342900"/>
            <a:r>
              <a:rPr lang="en-US" sz="1800" dirty="0"/>
              <a:t>Temperature – Thermistors, IC (Integrated Circuits)</a:t>
            </a:r>
          </a:p>
          <a:p>
            <a:pPr marL="742950" lvl="2" indent="-342900"/>
            <a:r>
              <a:rPr lang="en-US" sz="1800" dirty="0"/>
              <a:t>Pressure – Fiber optic, LVDT (Linear Variable Differential Transformer)</a:t>
            </a:r>
          </a:p>
          <a:p>
            <a:pPr marL="742950" lvl="2" indent="-342900"/>
            <a:r>
              <a:rPr lang="en-US" sz="1800" dirty="0"/>
              <a:t>Flow – Electromagnetic, Thermal mass</a:t>
            </a:r>
          </a:p>
          <a:p>
            <a:pPr marL="742950" lvl="2" indent="-342900"/>
            <a:r>
              <a:rPr lang="en-US" sz="1800" dirty="0"/>
              <a:t>Level Sensors – Differential pressure, Thermal displacement</a:t>
            </a:r>
          </a:p>
          <a:p>
            <a:pPr marL="742950" lvl="2" indent="-342900"/>
            <a:r>
              <a:rPr lang="en-US" sz="1800" dirty="0"/>
              <a:t>Proximity and displacement – Photoelectric sensors, Ultrasonic</a:t>
            </a:r>
          </a:p>
          <a:p>
            <a:pPr marL="742950" lvl="2" indent="-342900"/>
            <a:r>
              <a:rPr lang="en-US" sz="1800" dirty="0"/>
              <a:t>Biosensors – Resonant mirrors, Surface plasmon resonance</a:t>
            </a:r>
          </a:p>
          <a:p>
            <a:pPr marL="742950" lvl="2" indent="-342900"/>
            <a:r>
              <a:rPr lang="en-US" sz="1800" dirty="0"/>
              <a:t>Image – Charge coupled devices, CMOS (Complementary Metal Oxide Semiconductor)</a:t>
            </a:r>
          </a:p>
          <a:p>
            <a:pPr marL="742950" lvl="2" indent="-342900"/>
            <a:r>
              <a:rPr lang="en-US" sz="1800" dirty="0"/>
              <a:t>Gas and chemical – Semiconductors, Conductance</a:t>
            </a:r>
          </a:p>
          <a:p>
            <a:pPr marL="742950" lvl="2" indent="-342900"/>
            <a:r>
              <a:rPr lang="en-US" sz="1800" dirty="0"/>
              <a:t>Acceleration – Gyroscopes, Accelerometers</a:t>
            </a:r>
          </a:p>
          <a:p>
            <a:pPr marL="742950" lvl="2" indent="-342900"/>
            <a:r>
              <a:rPr lang="en-US" sz="1800" dirty="0"/>
              <a:t>Others – Moisture sensors, Speed sensors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4DBDB-4B44-428E-B991-C4FD2721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C025B-9C1E-4E62-A7AC-06815548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22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A9C6-F878-411F-B158-4772E782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Computer Interface (BCI)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4ACC-F474-426D-AFA1-D62D9CEBE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4000"/>
            <a:ext cx="8946541" cy="4724399"/>
          </a:xfrm>
        </p:spPr>
        <p:txBody>
          <a:bodyPr/>
          <a:lstStyle/>
          <a:p>
            <a:r>
              <a:rPr lang="en-US" dirty="0"/>
              <a:t>It is a direct communication pathway between an enhanced or wired brain and an external device</a:t>
            </a:r>
          </a:p>
          <a:p>
            <a:r>
              <a:rPr lang="en-US" dirty="0"/>
              <a:t>Due to the cortical plasticity of the brain, signals from implanted prostheses can, after adaptation, be handled by the brain like natural sensor or effector channels</a:t>
            </a:r>
          </a:p>
          <a:p>
            <a:r>
              <a:rPr lang="en-US" dirty="0"/>
              <a:t>EEG brainwave data has shown high levels of success in classifying </a:t>
            </a:r>
          </a:p>
          <a:p>
            <a:pPr lvl="1"/>
            <a:r>
              <a:rPr lang="en-US" dirty="0"/>
              <a:t>mental states: Relaxed, Neutral, Concentrating</a:t>
            </a:r>
          </a:p>
          <a:p>
            <a:pPr lvl="1"/>
            <a:r>
              <a:rPr lang="en-US" dirty="0"/>
              <a:t>mental emotional states: Negative, Neutral, Positive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DAFC4-1E63-4167-ABF8-EAB8C8DC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037D9-8DFE-4B33-9A9F-7AD7BE93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 dirty="0"/>
          </a:p>
        </p:txBody>
      </p:sp>
      <p:pic>
        <p:nvPicPr>
          <p:cNvPr id="3074" name="Picture 2" descr="Researchers develop a fast, noninvasive brain-computer interface">
            <a:extLst>
              <a:ext uri="{FF2B5EF4-FFF2-40B4-BE49-F238E27FC236}">
                <a16:creationId xmlns:a16="http://schemas.microsoft.com/office/drawing/2014/main" id="{43049BBE-7F03-491A-A79D-1BC00D0C7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710" y="4516573"/>
            <a:ext cx="3859795" cy="201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ain-Computer Interface - Mysteries of the Brain - YouTube">
            <a:extLst>
              <a:ext uri="{FF2B5EF4-FFF2-40B4-BE49-F238E27FC236}">
                <a16:creationId xmlns:a16="http://schemas.microsoft.com/office/drawing/2014/main" id="{7B2D4E3D-A631-43ED-A132-5BF1D2A61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47" y="4516572"/>
            <a:ext cx="3590298" cy="20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05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8A7C-ED44-40C8-BE78-C92C5671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Computer Interface</a:t>
            </a:r>
          </a:p>
        </p:txBody>
      </p:sp>
      <p:pic>
        <p:nvPicPr>
          <p:cNvPr id="6" name="Online Media 5" title="Mysteries of the Brain: Brain-Computer Interface">
            <a:hlinkClick r:id="" action="ppaction://media"/>
            <a:extLst>
              <a:ext uri="{FF2B5EF4-FFF2-40B4-BE49-F238E27FC236}">
                <a16:creationId xmlns:a16="http://schemas.microsoft.com/office/drawing/2014/main" id="{B4E5AF2C-D3FA-4C07-9788-6222805907E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74271" y="1284697"/>
            <a:ext cx="9078269" cy="51061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81729-C2FC-4F05-8F38-6CF99400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6C5D-7445-46A7-A5ED-1ADB2BC2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3F7E9-5D97-457D-9D79-5D006244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6395" y="6448069"/>
            <a:ext cx="4571135" cy="409931"/>
          </a:xfrm>
        </p:spPr>
        <p:txBody>
          <a:bodyPr/>
          <a:lstStyle/>
          <a:p>
            <a:r>
              <a:rPr lang="en-US" dirty="0"/>
              <a:t>By Dr. Sajid Iqbal -Computer Education Explained - </a:t>
            </a:r>
            <a:r>
              <a:rPr lang="en-US" dirty="0" err="1"/>
              <a:t>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4C072-F6A3-4D36-8126-D07026F3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63BE7CC-7754-4E29-9712-7433031F7F09}"/>
              </a:ext>
            </a:extLst>
          </p:cNvPr>
          <p:cNvSpPr txBox="1">
            <a:spLocks/>
          </p:cNvSpPr>
          <p:nvPr/>
        </p:nvSpPr>
        <p:spPr>
          <a:xfrm>
            <a:off x="1158130" y="1120731"/>
            <a:ext cx="9330358" cy="4972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6400" dirty="0"/>
              <a:t>Thanks for watching</a:t>
            </a:r>
          </a:p>
          <a:p>
            <a:pPr algn="ctr"/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endParaRPr lang="en-US" sz="2600" dirty="0"/>
          </a:p>
          <a:p>
            <a:pPr marL="0" indent="0" algn="ctr">
              <a:buFont typeface="Wingdings 3" charset="2"/>
              <a:buNone/>
            </a:pPr>
            <a:r>
              <a:rPr lang="en-US" sz="2600" b="1" dirty="0">
                <a:solidFill>
                  <a:srgbClr val="92D050"/>
                </a:solidFill>
              </a:rPr>
              <a:t>Dr. Sajid Iqbal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Assistant Professor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Department of Computer Science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/>
              <a:t>Bahauddin Zakariya University, Multan</a:t>
            </a: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sajidiqbal.pk@gmail.com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en-US" sz="2600" dirty="0">
                <a:solidFill>
                  <a:srgbClr val="FFFF00"/>
                </a:solidFill>
              </a:rPr>
              <a:t> https://github.com/sajjo79/Introduction-to-Computers</a:t>
            </a:r>
          </a:p>
          <a:p>
            <a:pPr marL="0" indent="0" algn="ctr">
              <a:buFont typeface="Wingdings 3" charset="2"/>
              <a:buNone/>
            </a:pP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597AA-DF6B-4AEE-A893-3F90DE5EC8FA}"/>
              </a:ext>
            </a:extLst>
          </p:cNvPr>
          <p:cNvSpPr/>
          <p:nvPr/>
        </p:nvSpPr>
        <p:spPr>
          <a:xfrm>
            <a:off x="3591440" y="2148745"/>
            <a:ext cx="4333460" cy="9925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Allah Hafiz</a:t>
            </a:r>
          </a:p>
        </p:txBody>
      </p:sp>
      <p:pic>
        <p:nvPicPr>
          <p:cNvPr id="10" name="Graphic 9" descr="Envelope">
            <a:extLst>
              <a:ext uri="{FF2B5EF4-FFF2-40B4-BE49-F238E27FC236}">
                <a16:creationId xmlns:a16="http://schemas.microsoft.com/office/drawing/2014/main" id="{39B62267-FDF4-4B0E-A80E-EE197E852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2275" y="4992684"/>
            <a:ext cx="406629" cy="406629"/>
          </a:xfrm>
          <a:prstGeom prst="rect">
            <a:avLst/>
          </a:prstGeom>
        </p:spPr>
      </p:pic>
      <p:pic>
        <p:nvPicPr>
          <p:cNvPr id="11" name="Graphic 10" descr="Presentation with checklist">
            <a:extLst>
              <a:ext uri="{FF2B5EF4-FFF2-40B4-BE49-F238E27FC236}">
                <a16:creationId xmlns:a16="http://schemas.microsoft.com/office/drawing/2014/main" id="{557DD915-DBFD-4101-A953-4595260BE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306" y="5368497"/>
            <a:ext cx="577931" cy="577931"/>
          </a:xfrm>
          <a:prstGeom prst="rect">
            <a:avLst/>
          </a:prstGeom>
        </p:spPr>
      </p:pic>
      <p:pic>
        <p:nvPicPr>
          <p:cNvPr id="12" name="Picture 2" descr="Wow Life Youtube Channel - Youtube Logo Black Transparent PNG ...">
            <a:extLst>
              <a:ext uri="{FF2B5EF4-FFF2-40B4-BE49-F238E27FC236}">
                <a16:creationId xmlns:a16="http://schemas.microsoft.com/office/drawing/2014/main" id="{CFAEF3A8-90D0-48F4-8E6C-91AADD3F7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6024" r="2323" b="5346"/>
          <a:stretch/>
        </p:blipFill>
        <p:spPr bwMode="auto">
          <a:xfrm>
            <a:off x="4038904" y="5838775"/>
            <a:ext cx="1719266" cy="40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D2C21-4EC6-4C34-B34D-E1D41460D4A5}"/>
              </a:ext>
            </a:extLst>
          </p:cNvPr>
          <p:cNvSpPr/>
          <p:nvPr/>
        </p:nvSpPr>
        <p:spPr>
          <a:xfrm>
            <a:off x="5951984" y="5834104"/>
            <a:ext cx="1872208" cy="40662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COMEDXD</a:t>
            </a:r>
          </a:p>
        </p:txBody>
      </p:sp>
    </p:spTree>
    <p:extLst>
      <p:ext uri="{BB962C8B-B14F-4D97-AF65-F5344CB8AC3E}">
        <p14:creationId xmlns:p14="http://schemas.microsoft.com/office/powerpoint/2010/main" val="293533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833D-B5A6-4DFC-B6A9-FA6674CC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input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4104-5DE5-4A8E-82FD-A006D992A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48448"/>
            <a:ext cx="8946541" cy="4195481"/>
          </a:xfrm>
        </p:spPr>
        <p:txBody>
          <a:bodyPr/>
          <a:lstStyle/>
          <a:p>
            <a:r>
              <a:rPr lang="en-US" dirty="0"/>
              <a:t>A piece of equipment used to provide data and control signals to an information processing system such as a computer or information appliance</a:t>
            </a:r>
          </a:p>
          <a:p>
            <a:r>
              <a:rPr lang="en-US" dirty="0"/>
              <a:t>Input devices can be categorized differently considering its different features. For example </a:t>
            </a:r>
          </a:p>
          <a:p>
            <a:pPr lvl="1"/>
            <a:r>
              <a:rPr lang="en-US" dirty="0"/>
              <a:t>Manual and automatic input devices</a:t>
            </a:r>
          </a:p>
          <a:p>
            <a:pPr lvl="1"/>
            <a:r>
              <a:rPr lang="en-US" dirty="0"/>
              <a:t>Discrete and continuous input devices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F58677-37C8-497D-B4F2-DE7032B04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CE589-CCC2-49E2-BA51-601B7677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Online Media 5" title="How Does a Mouse Work?">
            <a:hlinkClick r:id="" action="ppaction://media"/>
            <a:extLst>
              <a:ext uri="{FF2B5EF4-FFF2-40B4-BE49-F238E27FC236}">
                <a16:creationId xmlns:a16="http://schemas.microsoft.com/office/drawing/2014/main" id="{6184B2D2-AF46-4C93-BA56-F4D1DD56C4D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390140" y="3570350"/>
            <a:ext cx="5657814" cy="31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B09C-DD57-4725-950E-8E023040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Input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71CE-12FE-4638-AB1D-11203EAB8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509579"/>
            <a:ext cx="8946541" cy="4195481"/>
          </a:xfrm>
        </p:spPr>
        <p:txBody>
          <a:bodyPr/>
          <a:lstStyle/>
          <a:p>
            <a:r>
              <a:rPr lang="en-US" dirty="0"/>
              <a:t>The devices which allow the direct interaction of user</a:t>
            </a:r>
          </a:p>
          <a:p>
            <a:pPr lvl="1"/>
            <a:r>
              <a:rPr lang="en-US" dirty="0"/>
              <a:t>A key board consists of number of keys (buttons)</a:t>
            </a:r>
          </a:p>
          <a:p>
            <a:pPr lvl="1"/>
            <a:r>
              <a:rPr lang="en-US" dirty="0"/>
              <a:t>Different keys performs different tasks with different applications</a:t>
            </a:r>
          </a:p>
          <a:p>
            <a:pPr lvl="1"/>
            <a:r>
              <a:rPr lang="en-US" dirty="0"/>
              <a:t>For example</a:t>
            </a:r>
          </a:p>
          <a:p>
            <a:pPr lvl="2"/>
            <a:r>
              <a:rPr lang="en-US" dirty="0"/>
              <a:t>Tab is used to take the cursor some defined positions ahead</a:t>
            </a:r>
          </a:p>
          <a:p>
            <a:pPr lvl="2"/>
            <a:r>
              <a:rPr lang="en-US" dirty="0"/>
              <a:t>Backspace used to remove a character 	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36758-F812-48C7-845F-A773F674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DEA42-37CC-407F-A002-D19918F1B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Online Media 5" title="Computer-How does keyboard work">
            <a:hlinkClick r:id="" action="ppaction://media"/>
            <a:extLst>
              <a:ext uri="{FF2B5EF4-FFF2-40B4-BE49-F238E27FC236}">
                <a16:creationId xmlns:a16="http://schemas.microsoft.com/office/drawing/2014/main" id="{EB7FBF69-AD25-4B78-A9B9-10831D008D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3"/>
          <a:srcRect l="21142" t="17784" r="21114" b="17909"/>
          <a:stretch/>
        </p:blipFill>
        <p:spPr>
          <a:xfrm>
            <a:off x="8618574" y="3638608"/>
            <a:ext cx="3366052" cy="2809461"/>
          </a:xfrm>
          <a:prstGeom prst="rect">
            <a:avLst/>
          </a:prstGeom>
        </p:spPr>
      </p:pic>
      <p:pic>
        <p:nvPicPr>
          <p:cNvPr id="1028" name="Picture 4" descr="Computer Keyboard HD Wallpapers - Wallpaper Cave">
            <a:extLst>
              <a:ext uri="{FF2B5EF4-FFF2-40B4-BE49-F238E27FC236}">
                <a16:creationId xmlns:a16="http://schemas.microsoft.com/office/drawing/2014/main" id="{D1935ACC-0428-43AD-9886-AD470FA9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9" y="4040194"/>
            <a:ext cx="7816623" cy="240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1E5-8971-4333-B1D3-7A3566FD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Pointing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189D-1569-446D-9E07-7A0170BD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043" y="1456571"/>
            <a:ext cx="8296933" cy="4195481"/>
          </a:xfrm>
        </p:spPr>
        <p:txBody>
          <a:bodyPr/>
          <a:lstStyle/>
          <a:p>
            <a:r>
              <a:rPr lang="en-US" dirty="0"/>
              <a:t>Mouse: It is used to point a location on output screen and then allows interaction with it.</a:t>
            </a:r>
          </a:p>
          <a:p>
            <a:pPr lvl="1"/>
            <a:r>
              <a:rPr lang="en-US" dirty="0"/>
              <a:t>Current mouses usually consists of two upside buttons</a:t>
            </a:r>
          </a:p>
          <a:p>
            <a:pPr lvl="2"/>
            <a:r>
              <a:rPr lang="en-US" dirty="0"/>
              <a:t>Left mouse button is usually used to select something</a:t>
            </a:r>
          </a:p>
          <a:p>
            <a:pPr lvl="2"/>
            <a:r>
              <a:rPr lang="en-US" dirty="0"/>
              <a:t>Right mouse button usually displays a pop up menu from which different actions can be chosen</a:t>
            </a:r>
          </a:p>
          <a:p>
            <a:pPr lvl="3"/>
            <a:r>
              <a:rPr lang="en-US" dirty="0"/>
              <a:t>The pop up menu may change depending upon where and right click is done </a:t>
            </a:r>
          </a:p>
          <a:p>
            <a:pPr lvl="2"/>
            <a:r>
              <a:rPr lang="en-US" dirty="0"/>
              <a:t>The upside wheel is used to scroll the screen</a:t>
            </a:r>
          </a:p>
          <a:p>
            <a:pPr lvl="1"/>
            <a:r>
              <a:rPr lang="en-US" dirty="0"/>
              <a:t>There are variety of models have less or more functionality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CE217-3CD6-4C5D-B73C-667A7F83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9FDEE-3664-4A33-8A47-394E3CC2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87AB7F-8A9B-4294-9C70-6B81BA7D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35" t="61842" r="16522" b="9932"/>
          <a:stretch/>
        </p:blipFill>
        <p:spPr>
          <a:xfrm>
            <a:off x="10013010" y="3615931"/>
            <a:ext cx="2054087" cy="2499138"/>
          </a:xfrm>
          <a:prstGeom prst="rect">
            <a:avLst/>
          </a:prstGeom>
        </p:spPr>
      </p:pic>
      <p:pic>
        <p:nvPicPr>
          <p:cNvPr id="3074" name="Picture 2" descr="Computer mouse - Wikipedia">
            <a:extLst>
              <a:ext uri="{FF2B5EF4-FFF2-40B4-BE49-F238E27FC236}">
                <a16:creationId xmlns:a16="http://schemas.microsoft.com/office/drawing/2014/main" id="{56377416-E4F9-43F7-A290-6DA43896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097" y="1554061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5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746-5675-457B-9250-02BD9681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Pointing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D828-EA91-4569-A671-64B5E2CF9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11966"/>
            <a:ext cx="8438253" cy="4936434"/>
          </a:xfrm>
        </p:spPr>
        <p:txBody>
          <a:bodyPr/>
          <a:lstStyle/>
          <a:p>
            <a:r>
              <a:rPr lang="en-US" dirty="0"/>
              <a:t>Joystick: 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It consists of long upheld stick called handle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It gives the direction in which handle is moved to the software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Usually these are used in video games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It also contains some buttons on it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The function of each button is specified by the game that you are playing</a:t>
            </a:r>
          </a:p>
          <a:p>
            <a:r>
              <a:rPr lang="en-US" dirty="0">
                <a:latin typeface="arial" panose="020B0604020202020204" pitchFamily="34" charset="0"/>
              </a:rPr>
              <a:t>Trackball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It contains a ball held in socket.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By moving ball in different directions, one can move the mouse on screen</a:t>
            </a:r>
          </a:p>
          <a:p>
            <a:r>
              <a:rPr lang="en-US" dirty="0"/>
              <a:t>Gamepad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This input devices is used to play games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Different buttons performs different tasks based on game being </a:t>
            </a:r>
            <a:r>
              <a:rPr lang="en-US" dirty="0" err="1">
                <a:latin typeface="arial" panose="020B0604020202020204" pitchFamily="34" charset="0"/>
              </a:rPr>
              <a:t>palyed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3B5AB-6526-4983-8371-287F1B71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D694E-A6F9-44F1-B9FF-7057EABE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  <p:pic>
        <p:nvPicPr>
          <p:cNvPr id="4098" name="Picture 2" descr="PXN PRO 2113 Game Joystick Simulator Professional Gaming Controller with  Wired 4 Axles Flying for PC - G2A.COM">
            <a:extLst>
              <a:ext uri="{FF2B5EF4-FFF2-40B4-BE49-F238E27FC236}">
                <a16:creationId xmlns:a16="http://schemas.microsoft.com/office/drawing/2014/main" id="{573D4843-FB73-4E3B-8033-7A805024E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591" y="1245706"/>
            <a:ext cx="2202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ensington Orbit TrackBall - Wired Ergonomic TrackBall Mouse for PC, Mac  and Windows with Ambidextrous Design, Optical Tracking &amp; 40 mm Ball – Space  Grey (64327EU): Amazon.co.uk: Computers &amp; Accessories">
            <a:extLst>
              <a:ext uri="{FF2B5EF4-FFF2-40B4-BE49-F238E27FC236}">
                <a16:creationId xmlns:a16="http://schemas.microsoft.com/office/drawing/2014/main" id="{7E5DCF5F-458C-4A8A-AFAF-C23F400F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592" y="3482010"/>
            <a:ext cx="2202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59EAB-3BE8-400B-B3FC-9C959F5DC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36" b="16022"/>
          <a:stretch/>
        </p:blipFill>
        <p:spPr>
          <a:xfrm>
            <a:off x="9781592" y="5395693"/>
            <a:ext cx="2202000" cy="1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7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D4A2-BECE-4349-8FDA-2FA62C8B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Pointing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0BDB5-FAB6-4339-BAAE-0702865EB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456570"/>
            <a:ext cx="8946541" cy="4195481"/>
          </a:xfrm>
        </p:spPr>
        <p:txBody>
          <a:bodyPr/>
          <a:lstStyle/>
          <a:p>
            <a:r>
              <a:rPr lang="en-US" dirty="0"/>
              <a:t>Steering wheel and pedal</a:t>
            </a:r>
          </a:p>
          <a:p>
            <a:pPr lvl="1"/>
            <a:r>
              <a:rPr lang="en-US" dirty="0"/>
              <a:t>To provide real driving experience in games, steering wheels are used</a:t>
            </a:r>
          </a:p>
          <a:p>
            <a:pPr lvl="1"/>
            <a:r>
              <a:rPr lang="en-US" dirty="0"/>
              <a:t>To simulate the effect of brakes, acceleration and clutch </a:t>
            </a:r>
            <a:r>
              <a:rPr lang="en-US" dirty="0" err="1"/>
              <a:t>etc</a:t>
            </a:r>
            <a:r>
              <a:rPr lang="en-US" dirty="0"/>
              <a:t>, pedals are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E4F43-0105-4AB1-9CF4-932B2264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55C57-A53E-4805-9047-5AFD95F6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29F7D-0CBA-4C8A-9327-E21A126E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583" y="3214692"/>
            <a:ext cx="2857500" cy="3190589"/>
          </a:xfrm>
          <a:prstGeom prst="rect">
            <a:avLst/>
          </a:prstGeom>
        </p:spPr>
      </p:pic>
      <p:pic>
        <p:nvPicPr>
          <p:cNvPr id="7" name="Online Media 6" title="Forza Horizon 4 Bugatti Divo (Logitech G920 Steering Wheel + Paddle Shifter) Gameplay">
            <a:hlinkClick r:id="" action="ppaction://media"/>
            <a:extLst>
              <a:ext uri="{FF2B5EF4-FFF2-40B4-BE49-F238E27FC236}">
                <a16:creationId xmlns:a16="http://schemas.microsoft.com/office/drawing/2014/main" id="{C6011744-BAAB-4046-B109-4A85902978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92084" y="3214692"/>
            <a:ext cx="6831499" cy="31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3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139B-01D7-4DFC-A77E-3C7EC039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Input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7603A-9693-4FC3-8925-D45F8D5CA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51722"/>
            <a:ext cx="8991948" cy="4896677"/>
          </a:xfrm>
        </p:spPr>
        <p:txBody>
          <a:bodyPr/>
          <a:lstStyle/>
          <a:p>
            <a:r>
              <a:rPr lang="en-US" dirty="0"/>
              <a:t>You can provide input to computer by touching these devices only</a:t>
            </a:r>
          </a:p>
          <a:p>
            <a:r>
              <a:rPr lang="en-US" dirty="0"/>
              <a:t>Touch Screens</a:t>
            </a:r>
          </a:p>
          <a:p>
            <a:pPr lvl="1"/>
            <a:r>
              <a:rPr lang="en-US" dirty="0"/>
              <a:t>Touch screen computers, laptops, smart phones, ATM machines, Larger displays in markets</a:t>
            </a:r>
          </a:p>
          <a:p>
            <a:pPr lvl="1"/>
            <a:r>
              <a:rPr lang="en-US" dirty="0"/>
              <a:t>There are multiple uses of touch screen like in business, education, entertainment etc.</a:t>
            </a:r>
          </a:p>
          <a:p>
            <a:r>
              <a:rPr lang="en-US" dirty="0"/>
              <a:t>Touch Pad</a:t>
            </a:r>
          </a:p>
          <a:p>
            <a:pPr lvl="1"/>
            <a:r>
              <a:rPr lang="en-US" dirty="0"/>
              <a:t>This devices translates the motion made on it</a:t>
            </a:r>
          </a:p>
          <a:p>
            <a:pPr lvl="1"/>
            <a:r>
              <a:rPr lang="en-US" dirty="0"/>
              <a:t>To electrical signals. Works like mouse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D7380-87B3-4B6E-8E88-F25EB05DC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D6585-FCFA-4128-9465-F5FC6EC0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08848-332D-4610-AA11-3FDFC12F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059" y="1200572"/>
            <a:ext cx="2457450" cy="140053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251BA3-2A5E-47DC-997F-B415BC346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91"/>
          <a:stretch/>
        </p:blipFill>
        <p:spPr bwMode="auto">
          <a:xfrm>
            <a:off x="9638059" y="2621060"/>
            <a:ext cx="2457450" cy="248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PUT DEVICE: LIGHT PEN">
            <a:extLst>
              <a:ext uri="{FF2B5EF4-FFF2-40B4-BE49-F238E27FC236}">
                <a16:creationId xmlns:a16="http://schemas.microsoft.com/office/drawing/2014/main" id="{562E5D1B-DB68-4F09-A9D7-CA811DBB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059" y="5105843"/>
            <a:ext cx="2457450" cy="175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aptop Touchpad Not Working Problem!! Fix | Lenovo Ideapad 510 Mouse Pad  Not Working !! [ Solution ] - YouTube">
            <a:extLst>
              <a:ext uri="{FF2B5EF4-FFF2-40B4-BE49-F238E27FC236}">
                <a16:creationId xmlns:a16="http://schemas.microsoft.com/office/drawing/2014/main" id="{75460FCD-190D-4130-B83E-1828BC4BF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59" y="5105842"/>
            <a:ext cx="2857500" cy="175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75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9841-3EEF-4D63-9BB9-B857B112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Pen based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DCD2-BA27-4CE4-A57A-D066185A6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295" y="1522831"/>
            <a:ext cx="8946541" cy="47719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Digital pen:</a:t>
            </a:r>
          </a:p>
          <a:p>
            <a:pPr lvl="1"/>
            <a:r>
              <a:rPr lang="en-US" dirty="0"/>
              <a:t>It captures the analog handwriting or brush strokes of a user and converts into digital data, enabling the data to be utilized in various applications </a:t>
            </a:r>
          </a:p>
          <a:p>
            <a:r>
              <a:rPr lang="en-US" dirty="0"/>
              <a:t>Smart pen</a:t>
            </a:r>
          </a:p>
          <a:p>
            <a:pPr lvl="1"/>
            <a:r>
              <a:rPr lang="en-US" dirty="0"/>
              <a:t>It is similar to digital pen but has more features like text scanning and voice recording</a:t>
            </a:r>
          </a:p>
          <a:p>
            <a:r>
              <a:rPr lang="en-US" dirty="0"/>
              <a:t>Light pen</a:t>
            </a:r>
          </a:p>
          <a:p>
            <a:pPr lvl="1"/>
            <a:r>
              <a:rPr lang="en-US" dirty="0"/>
              <a:t>A pen like input devices which is light sensitive and is used to give input to computer by touching its screen</a:t>
            </a:r>
          </a:p>
          <a:p>
            <a:r>
              <a:rPr lang="en-US" dirty="0"/>
              <a:t>Text pads</a:t>
            </a:r>
          </a:p>
          <a:p>
            <a:pPr lvl="1"/>
            <a:r>
              <a:rPr lang="en-US" dirty="0"/>
              <a:t>This is the metal or glass surface upon which using light pen, text could be written</a:t>
            </a:r>
          </a:p>
          <a:p>
            <a:r>
              <a:rPr lang="en-US" dirty="0"/>
              <a:t>Graphic pads</a:t>
            </a:r>
          </a:p>
          <a:p>
            <a:pPr lvl="1"/>
            <a:r>
              <a:rPr lang="en-US" dirty="0"/>
              <a:t>It enables a user to hand-draw images, animations and graphics, with a special pen-like stylus, similar to the way a person draws images with a pencil and paper.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B4452-8FB1-4916-8D13-3598490D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Education Explained - ComeDxd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E5C09-9953-4C39-8B83-B26E02FB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1BDD695-4EFA-42DF-ADE7-D390568B1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551" y="1176874"/>
            <a:ext cx="20859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C389064-7567-4455-B3C5-5C6EF2AA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551" y="2575892"/>
            <a:ext cx="20859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cd Writing Tablet Digital Graphic Tablets In Pakistan Graphics-Tablets in  Pakistan - ShopLine.pk">
            <a:extLst>
              <a:ext uri="{FF2B5EF4-FFF2-40B4-BE49-F238E27FC236}">
                <a16:creationId xmlns:a16="http://schemas.microsoft.com/office/drawing/2014/main" id="{146F98A1-ECB8-4D73-9BEC-A409307D1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551" y="4661867"/>
            <a:ext cx="20859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274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2191</TotalTime>
  <Words>1414</Words>
  <Application>Microsoft Office PowerPoint</Application>
  <PresentationFormat>Widescreen</PresentationFormat>
  <Paragraphs>210</Paragraphs>
  <Slides>24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</vt:lpstr>
      <vt:lpstr>Bahnschrift Condensed</vt:lpstr>
      <vt:lpstr>Calibri</vt:lpstr>
      <vt:lpstr>Century Gothic</vt:lpstr>
      <vt:lpstr>Wingdings 3</vt:lpstr>
      <vt:lpstr>Ion</vt:lpstr>
      <vt:lpstr>PowerPoint Presentation</vt:lpstr>
      <vt:lpstr>PowerPoint Presentation</vt:lpstr>
      <vt:lpstr>What are input devices</vt:lpstr>
      <vt:lpstr>Manual Input Devices</vt:lpstr>
      <vt:lpstr>Pointing Devices</vt:lpstr>
      <vt:lpstr>Pointing Devices</vt:lpstr>
      <vt:lpstr>Pointing Devices</vt:lpstr>
      <vt:lpstr>Touch Input Devices</vt:lpstr>
      <vt:lpstr>Light Pen based Input</vt:lpstr>
      <vt:lpstr>Voice/Sound Input Devices</vt:lpstr>
      <vt:lpstr>Image Input Devices</vt:lpstr>
      <vt:lpstr>Image input devices</vt:lpstr>
      <vt:lpstr>Input Methods</vt:lpstr>
      <vt:lpstr>Smart Cards</vt:lpstr>
      <vt:lpstr>Quick Response (QR) Code</vt:lpstr>
      <vt:lpstr>Video Input Devices</vt:lpstr>
      <vt:lpstr>Body Gesture Input</vt:lpstr>
      <vt:lpstr>Gesture Recognition</vt:lpstr>
      <vt:lpstr>Biometric Inputs</vt:lpstr>
      <vt:lpstr>Eye Gaze System</vt:lpstr>
      <vt:lpstr>Sensor based inputs</vt:lpstr>
      <vt:lpstr>Brain Computer Interface (BCI)</vt:lpstr>
      <vt:lpstr>Brain Computer Interface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sajid iqbal</dc:creator>
  <cp:lastModifiedBy>sajid iqbal</cp:lastModifiedBy>
  <cp:revision>208</cp:revision>
  <dcterms:created xsi:type="dcterms:W3CDTF">2020-09-22T05:36:11Z</dcterms:created>
  <dcterms:modified xsi:type="dcterms:W3CDTF">2020-10-19T12:35:02Z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